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tiff" ContentType="image/tiff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325" r:id="rId3"/>
    <p:sldId id="271" r:id="rId4"/>
    <p:sldId id="307" r:id="rId5"/>
    <p:sldId id="324" r:id="rId6"/>
    <p:sldId id="323" r:id="rId7"/>
    <p:sldId id="311" r:id="rId8"/>
    <p:sldId id="304" r:id="rId9"/>
    <p:sldId id="305" r:id="rId10"/>
    <p:sldId id="320" r:id="rId11"/>
    <p:sldId id="308" r:id="rId12"/>
    <p:sldId id="290" r:id="rId13"/>
    <p:sldId id="291" r:id="rId14"/>
    <p:sldId id="292" r:id="rId15"/>
    <p:sldId id="294" r:id="rId16"/>
    <p:sldId id="293" r:id="rId17"/>
    <p:sldId id="317" r:id="rId18"/>
    <p:sldId id="318" r:id="rId19"/>
    <p:sldId id="295" r:id="rId20"/>
    <p:sldId id="296" r:id="rId21"/>
    <p:sldId id="309" r:id="rId22"/>
    <p:sldId id="298" r:id="rId23"/>
    <p:sldId id="299" r:id="rId24"/>
    <p:sldId id="300" r:id="rId25"/>
    <p:sldId id="283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guven" initials="b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E59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35" autoAdjust="0"/>
    <p:restoredTop sz="84102" autoAdjust="0"/>
  </p:normalViewPr>
  <p:slideViewPr>
    <p:cSldViewPr>
      <p:cViewPr>
        <p:scale>
          <a:sx n="60" d="100"/>
          <a:sy n="60" d="100"/>
        </p:scale>
        <p:origin x="-1560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A4FCE4-3929-4103-837E-200AFDA86B29}" type="doc">
      <dgm:prSet loTypeId="urn:microsoft.com/office/officeart/2005/8/layout/process4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6EBE6CC-1D75-4F45-A477-BEECEC251C2B}">
      <dgm:prSet/>
      <dgm:spPr>
        <a:solidFill>
          <a:schemeClr val="accent2"/>
        </a:solidFill>
      </dgm:spPr>
      <dgm:t>
        <a:bodyPr/>
        <a:lstStyle/>
        <a:p>
          <a:pPr algn="l" rtl="0"/>
          <a:r>
            <a:rPr lang="en-US" dirty="0" smtClean="0"/>
            <a:t>No official risk maps for non-evacuation zone and evacuation maps are mainly for storm surge. </a:t>
          </a:r>
          <a:endParaRPr lang="en-US" dirty="0"/>
        </a:p>
      </dgm:t>
    </dgm:pt>
    <dgm:pt modelId="{8D44BA88-3725-4C49-A3E1-99651BA86616}" type="parTrans" cxnId="{88737F55-2F10-4807-957A-7CD8899C0659}">
      <dgm:prSet/>
      <dgm:spPr/>
      <dgm:t>
        <a:bodyPr/>
        <a:lstStyle/>
        <a:p>
          <a:endParaRPr lang="en-US"/>
        </a:p>
      </dgm:t>
    </dgm:pt>
    <dgm:pt modelId="{E3FDD4BC-FB63-40CC-B6F4-49B0DDE08C51}" type="sibTrans" cxnId="{88737F55-2F10-4807-957A-7CD8899C0659}">
      <dgm:prSet/>
      <dgm:spPr/>
      <dgm:t>
        <a:bodyPr/>
        <a:lstStyle/>
        <a:p>
          <a:endParaRPr lang="en-US"/>
        </a:p>
      </dgm:t>
    </dgm:pt>
    <dgm:pt modelId="{582CA7DA-E916-4FEF-A312-FD882A86BF30}">
      <dgm:prSet/>
      <dgm:spPr>
        <a:solidFill>
          <a:schemeClr val="accent2"/>
        </a:solidFill>
      </dgm:spPr>
      <dgm:t>
        <a:bodyPr/>
        <a:lstStyle/>
        <a:p>
          <a:pPr algn="l" rtl="0"/>
          <a:r>
            <a:rPr lang="en-US" dirty="0" smtClean="0"/>
            <a:t>Residents subjectively assign a severity level to effects of hurricanes.</a:t>
          </a:r>
          <a:endParaRPr lang="en-US" dirty="0"/>
        </a:p>
      </dgm:t>
    </dgm:pt>
    <dgm:pt modelId="{8A641F66-DEB8-4F4A-8620-5D9526556C6D}" type="parTrans" cxnId="{9D3EFDAB-E32C-47AD-AC95-508DC63DE17A}">
      <dgm:prSet/>
      <dgm:spPr/>
      <dgm:t>
        <a:bodyPr/>
        <a:lstStyle/>
        <a:p>
          <a:endParaRPr lang="en-US"/>
        </a:p>
      </dgm:t>
    </dgm:pt>
    <dgm:pt modelId="{C061ECFA-81B4-4225-BCD2-A4532C2E2A1C}" type="sibTrans" cxnId="{9D3EFDAB-E32C-47AD-AC95-508DC63DE17A}">
      <dgm:prSet/>
      <dgm:spPr/>
      <dgm:t>
        <a:bodyPr/>
        <a:lstStyle/>
        <a:p>
          <a:endParaRPr lang="en-US"/>
        </a:p>
      </dgm:t>
    </dgm:pt>
    <dgm:pt modelId="{877F80CF-4350-4757-9A14-B2D2327028BC}">
      <dgm:prSet/>
      <dgm:spPr>
        <a:solidFill>
          <a:schemeClr val="accent2"/>
        </a:solidFill>
      </dgm:spPr>
      <dgm:t>
        <a:bodyPr/>
        <a:lstStyle/>
        <a:p>
          <a:pPr algn="l" rtl="0"/>
          <a:r>
            <a:rPr lang="en-US" dirty="0" smtClean="0"/>
            <a:t>Problem of shadow evacuation. </a:t>
          </a:r>
          <a:endParaRPr lang="en-US" dirty="0"/>
        </a:p>
      </dgm:t>
    </dgm:pt>
    <dgm:pt modelId="{242327CD-CDAB-4F15-B65C-A57DAFCEC2A6}" type="parTrans" cxnId="{37F789B3-E673-47CF-BAA4-08699E6B8FAC}">
      <dgm:prSet/>
      <dgm:spPr/>
      <dgm:t>
        <a:bodyPr/>
        <a:lstStyle/>
        <a:p>
          <a:endParaRPr lang="en-US"/>
        </a:p>
      </dgm:t>
    </dgm:pt>
    <dgm:pt modelId="{A5BE6F40-492A-4C9F-B1B9-18962D471887}" type="sibTrans" cxnId="{37F789B3-E673-47CF-BAA4-08699E6B8FAC}">
      <dgm:prSet/>
      <dgm:spPr/>
      <dgm:t>
        <a:bodyPr/>
        <a:lstStyle/>
        <a:p>
          <a:endParaRPr lang="en-US"/>
        </a:p>
      </dgm:t>
    </dgm:pt>
    <dgm:pt modelId="{B00C4E41-6A5D-4E4E-AF2D-80CF38C67AE1}" type="pres">
      <dgm:prSet presAssocID="{E2A4FCE4-3929-4103-837E-200AFDA86B2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AD5CECD-D571-4DE6-A765-8AA040BF0A59}" type="pres">
      <dgm:prSet presAssocID="{877F80CF-4350-4757-9A14-B2D2327028BC}" presName="boxAndChildren" presStyleCnt="0"/>
      <dgm:spPr/>
    </dgm:pt>
    <dgm:pt modelId="{E4D70488-2F74-40E2-B927-7C059A2188E4}" type="pres">
      <dgm:prSet presAssocID="{877F80CF-4350-4757-9A14-B2D2327028BC}" presName="parentTextBox" presStyleLbl="node1" presStyleIdx="0" presStyleCnt="3"/>
      <dgm:spPr/>
      <dgm:t>
        <a:bodyPr/>
        <a:lstStyle/>
        <a:p>
          <a:endParaRPr lang="en-US"/>
        </a:p>
      </dgm:t>
    </dgm:pt>
    <dgm:pt modelId="{48F9F423-CE5B-4F6D-BA22-CB9BCC68E2B0}" type="pres">
      <dgm:prSet presAssocID="{C061ECFA-81B4-4225-BCD2-A4532C2E2A1C}" presName="sp" presStyleCnt="0"/>
      <dgm:spPr/>
    </dgm:pt>
    <dgm:pt modelId="{46A70F38-BB03-47D6-90FF-FAC7CF4E376D}" type="pres">
      <dgm:prSet presAssocID="{582CA7DA-E916-4FEF-A312-FD882A86BF30}" presName="arrowAndChildren" presStyleCnt="0"/>
      <dgm:spPr/>
    </dgm:pt>
    <dgm:pt modelId="{7C8EB726-2D57-41EC-BC54-0CDA0EDADD8B}" type="pres">
      <dgm:prSet presAssocID="{582CA7DA-E916-4FEF-A312-FD882A86BF30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86E72DD0-86A4-4F6A-9221-F618F3026A71}" type="pres">
      <dgm:prSet presAssocID="{E3FDD4BC-FB63-40CC-B6F4-49B0DDE08C51}" presName="sp" presStyleCnt="0"/>
      <dgm:spPr/>
    </dgm:pt>
    <dgm:pt modelId="{EA52F101-EBF2-44F6-A68B-1F7CDF6FDEC5}" type="pres">
      <dgm:prSet presAssocID="{66EBE6CC-1D75-4F45-A477-BEECEC251C2B}" presName="arrowAndChildren" presStyleCnt="0"/>
      <dgm:spPr/>
    </dgm:pt>
    <dgm:pt modelId="{0F81B68C-6529-44F3-92D5-AA7986B59F66}" type="pres">
      <dgm:prSet presAssocID="{66EBE6CC-1D75-4F45-A477-BEECEC251C2B}" presName="parentTextArrow" presStyleLbl="node1" presStyleIdx="2" presStyleCnt="3"/>
      <dgm:spPr/>
      <dgm:t>
        <a:bodyPr/>
        <a:lstStyle/>
        <a:p>
          <a:endParaRPr lang="en-US"/>
        </a:p>
      </dgm:t>
    </dgm:pt>
  </dgm:ptLst>
  <dgm:cxnLst>
    <dgm:cxn modelId="{9D3EFDAB-E32C-47AD-AC95-508DC63DE17A}" srcId="{E2A4FCE4-3929-4103-837E-200AFDA86B29}" destId="{582CA7DA-E916-4FEF-A312-FD882A86BF30}" srcOrd="1" destOrd="0" parTransId="{8A641F66-DEB8-4F4A-8620-5D9526556C6D}" sibTransId="{C061ECFA-81B4-4225-BCD2-A4532C2E2A1C}"/>
    <dgm:cxn modelId="{A35710C7-BB91-4F0C-9083-524F33BE17E9}" type="presOf" srcId="{66EBE6CC-1D75-4F45-A477-BEECEC251C2B}" destId="{0F81B68C-6529-44F3-92D5-AA7986B59F66}" srcOrd="0" destOrd="0" presId="urn:microsoft.com/office/officeart/2005/8/layout/process4"/>
    <dgm:cxn modelId="{2BDD7DA6-D890-41CA-A032-FF6F48A2CCFD}" type="presOf" srcId="{E2A4FCE4-3929-4103-837E-200AFDA86B29}" destId="{B00C4E41-6A5D-4E4E-AF2D-80CF38C67AE1}" srcOrd="0" destOrd="0" presId="urn:microsoft.com/office/officeart/2005/8/layout/process4"/>
    <dgm:cxn modelId="{9D156F13-BDA7-43A7-A02F-F613EE93F778}" type="presOf" srcId="{582CA7DA-E916-4FEF-A312-FD882A86BF30}" destId="{7C8EB726-2D57-41EC-BC54-0CDA0EDADD8B}" srcOrd="0" destOrd="0" presId="urn:microsoft.com/office/officeart/2005/8/layout/process4"/>
    <dgm:cxn modelId="{37F789B3-E673-47CF-BAA4-08699E6B8FAC}" srcId="{E2A4FCE4-3929-4103-837E-200AFDA86B29}" destId="{877F80CF-4350-4757-9A14-B2D2327028BC}" srcOrd="2" destOrd="0" parTransId="{242327CD-CDAB-4F15-B65C-A57DAFCEC2A6}" sibTransId="{A5BE6F40-492A-4C9F-B1B9-18962D471887}"/>
    <dgm:cxn modelId="{88737F55-2F10-4807-957A-7CD8899C0659}" srcId="{E2A4FCE4-3929-4103-837E-200AFDA86B29}" destId="{66EBE6CC-1D75-4F45-A477-BEECEC251C2B}" srcOrd="0" destOrd="0" parTransId="{8D44BA88-3725-4C49-A3E1-99651BA86616}" sibTransId="{E3FDD4BC-FB63-40CC-B6F4-49B0DDE08C51}"/>
    <dgm:cxn modelId="{39C94D1F-AC07-4264-9570-C948C527CD4A}" type="presOf" srcId="{877F80CF-4350-4757-9A14-B2D2327028BC}" destId="{E4D70488-2F74-40E2-B927-7C059A2188E4}" srcOrd="0" destOrd="0" presId="urn:microsoft.com/office/officeart/2005/8/layout/process4"/>
    <dgm:cxn modelId="{9C26B282-99EF-4846-82F4-6FD32A2BD467}" type="presParOf" srcId="{B00C4E41-6A5D-4E4E-AF2D-80CF38C67AE1}" destId="{1AD5CECD-D571-4DE6-A765-8AA040BF0A59}" srcOrd="0" destOrd="0" presId="urn:microsoft.com/office/officeart/2005/8/layout/process4"/>
    <dgm:cxn modelId="{81F61690-8CD9-468C-8541-032E0E223FE3}" type="presParOf" srcId="{1AD5CECD-D571-4DE6-A765-8AA040BF0A59}" destId="{E4D70488-2F74-40E2-B927-7C059A2188E4}" srcOrd="0" destOrd="0" presId="urn:microsoft.com/office/officeart/2005/8/layout/process4"/>
    <dgm:cxn modelId="{C8F7789C-CAE5-4DF4-9275-93BCF0249366}" type="presParOf" srcId="{B00C4E41-6A5D-4E4E-AF2D-80CF38C67AE1}" destId="{48F9F423-CE5B-4F6D-BA22-CB9BCC68E2B0}" srcOrd="1" destOrd="0" presId="urn:microsoft.com/office/officeart/2005/8/layout/process4"/>
    <dgm:cxn modelId="{B0C20B6F-D55A-4529-9B45-5C8B65349860}" type="presParOf" srcId="{B00C4E41-6A5D-4E4E-AF2D-80CF38C67AE1}" destId="{46A70F38-BB03-47D6-90FF-FAC7CF4E376D}" srcOrd="2" destOrd="0" presId="urn:microsoft.com/office/officeart/2005/8/layout/process4"/>
    <dgm:cxn modelId="{E4BE4BB6-AF77-45C8-AB62-0C16D179DA90}" type="presParOf" srcId="{46A70F38-BB03-47D6-90FF-FAC7CF4E376D}" destId="{7C8EB726-2D57-41EC-BC54-0CDA0EDADD8B}" srcOrd="0" destOrd="0" presId="urn:microsoft.com/office/officeart/2005/8/layout/process4"/>
    <dgm:cxn modelId="{E783EDD7-BF6A-4AD3-BAE5-5509008DBEB7}" type="presParOf" srcId="{B00C4E41-6A5D-4E4E-AF2D-80CF38C67AE1}" destId="{86E72DD0-86A4-4F6A-9221-F618F3026A71}" srcOrd="3" destOrd="0" presId="urn:microsoft.com/office/officeart/2005/8/layout/process4"/>
    <dgm:cxn modelId="{FF400228-4CAF-4DEA-9EB6-C83755E630DE}" type="presParOf" srcId="{B00C4E41-6A5D-4E4E-AF2D-80CF38C67AE1}" destId="{EA52F101-EBF2-44F6-A68B-1F7CDF6FDEC5}" srcOrd="4" destOrd="0" presId="urn:microsoft.com/office/officeart/2005/8/layout/process4"/>
    <dgm:cxn modelId="{F1BF2BC1-7DE5-4E51-9D50-74B9A4B1278D}" type="presParOf" srcId="{EA52F101-EBF2-44F6-A68B-1F7CDF6FDEC5}" destId="{0F81B68C-6529-44F3-92D5-AA7986B59F66}" srcOrd="0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187B91B-7EDC-4103-8D50-C82F3DFD5DA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C3CA1A-8BE4-402E-8362-1644828FD2EB}">
      <dgm:prSet custT="1"/>
      <dgm:spPr/>
      <dgm:t>
        <a:bodyPr/>
        <a:lstStyle/>
        <a:p>
          <a:pPr algn="l" rtl="0"/>
          <a:r>
            <a:rPr lang="en-US" sz="1400" dirty="0" smtClean="0">
              <a:latin typeface="+mj-lt"/>
            </a:rPr>
            <a:t>Define the hazard (rainfall and storm surge) </a:t>
          </a:r>
          <a:endParaRPr lang="en-US" sz="1400" dirty="0">
            <a:latin typeface="+mj-lt"/>
          </a:endParaRPr>
        </a:p>
      </dgm:t>
    </dgm:pt>
    <dgm:pt modelId="{CA4F87AA-15DE-409B-ACD9-D852AF6EEF00}" type="parTrans" cxnId="{ADB2F111-FB8B-45E0-8702-EAC0A9D0A859}">
      <dgm:prSet/>
      <dgm:spPr/>
      <dgm:t>
        <a:bodyPr/>
        <a:lstStyle/>
        <a:p>
          <a:pPr algn="l"/>
          <a:endParaRPr lang="en-US">
            <a:latin typeface="+mj-lt"/>
          </a:endParaRPr>
        </a:p>
      </dgm:t>
    </dgm:pt>
    <dgm:pt modelId="{338924D6-5341-4AE0-A75A-70552F60FD3C}" type="sibTrans" cxnId="{ADB2F111-FB8B-45E0-8702-EAC0A9D0A859}">
      <dgm:prSet/>
      <dgm:spPr/>
      <dgm:t>
        <a:bodyPr/>
        <a:lstStyle/>
        <a:p>
          <a:pPr algn="l"/>
          <a:endParaRPr lang="en-US">
            <a:latin typeface="+mj-lt"/>
          </a:endParaRPr>
        </a:p>
      </dgm:t>
    </dgm:pt>
    <dgm:pt modelId="{F10C95EE-2049-48BD-99C9-732861647499}">
      <dgm:prSet custT="1"/>
      <dgm:spPr/>
      <dgm:t>
        <a:bodyPr/>
        <a:lstStyle/>
        <a:p>
          <a:pPr algn="l" rtl="0"/>
          <a:r>
            <a:rPr lang="en-US" sz="1200" dirty="0" smtClean="0">
              <a:latin typeface="+mj-lt"/>
            </a:rPr>
            <a:t>Transform rainfall and surge data to inundation levels at residential properties.</a:t>
          </a:r>
          <a:endParaRPr lang="en-US" sz="1200" dirty="0">
            <a:latin typeface="+mj-lt"/>
          </a:endParaRPr>
        </a:p>
      </dgm:t>
    </dgm:pt>
    <dgm:pt modelId="{3B9C309A-BBF8-456A-A044-6F062AC0801D}" type="parTrans" cxnId="{6D1CF725-EC7D-430C-80E0-2B9B63EACC79}">
      <dgm:prSet/>
      <dgm:spPr/>
      <dgm:t>
        <a:bodyPr/>
        <a:lstStyle/>
        <a:p>
          <a:pPr algn="l"/>
          <a:endParaRPr lang="en-US">
            <a:latin typeface="+mj-lt"/>
          </a:endParaRPr>
        </a:p>
      </dgm:t>
    </dgm:pt>
    <dgm:pt modelId="{C483D017-CA8F-4C36-B1A3-AF62F5DBDA0B}" type="sibTrans" cxnId="{6D1CF725-EC7D-430C-80E0-2B9B63EACC79}">
      <dgm:prSet/>
      <dgm:spPr/>
      <dgm:t>
        <a:bodyPr/>
        <a:lstStyle/>
        <a:p>
          <a:pPr algn="l"/>
          <a:endParaRPr lang="en-US">
            <a:latin typeface="+mj-lt"/>
          </a:endParaRPr>
        </a:p>
      </dgm:t>
    </dgm:pt>
    <dgm:pt modelId="{58D59643-DC6C-4445-B831-0C9C46EFD6BD}">
      <dgm:prSet custT="1"/>
      <dgm:spPr/>
      <dgm:t>
        <a:bodyPr/>
        <a:lstStyle/>
        <a:p>
          <a:pPr algn="l" rtl="0"/>
          <a:r>
            <a:rPr lang="en-US" sz="1400" dirty="0" smtClean="0">
              <a:latin typeface="+mj-lt"/>
            </a:rPr>
            <a:t>Calculate degree of property damage using Depth-Damage curves</a:t>
          </a:r>
          <a:endParaRPr lang="en-US" sz="1400" dirty="0">
            <a:latin typeface="+mj-lt"/>
          </a:endParaRPr>
        </a:p>
      </dgm:t>
    </dgm:pt>
    <dgm:pt modelId="{B67171C3-FC75-479A-938B-EBDC81B17DA8}" type="parTrans" cxnId="{6C69A3A8-84D3-4FD5-B547-60D56A9588D0}">
      <dgm:prSet/>
      <dgm:spPr/>
      <dgm:t>
        <a:bodyPr/>
        <a:lstStyle/>
        <a:p>
          <a:pPr algn="l"/>
          <a:endParaRPr lang="en-US">
            <a:latin typeface="+mj-lt"/>
          </a:endParaRPr>
        </a:p>
      </dgm:t>
    </dgm:pt>
    <dgm:pt modelId="{F09569AB-3382-4DAB-AAC2-633D33FD2DF1}" type="sibTrans" cxnId="{6C69A3A8-84D3-4FD5-B547-60D56A9588D0}">
      <dgm:prSet/>
      <dgm:spPr/>
      <dgm:t>
        <a:bodyPr/>
        <a:lstStyle/>
        <a:p>
          <a:pPr algn="l"/>
          <a:endParaRPr lang="en-US">
            <a:latin typeface="+mj-lt"/>
          </a:endParaRPr>
        </a:p>
      </dgm:t>
    </dgm:pt>
    <dgm:pt modelId="{D119B834-EAE3-435B-89DC-D9C0AA7F4FE4}">
      <dgm:prSet custT="1"/>
      <dgm:spPr/>
      <dgm:t>
        <a:bodyPr/>
        <a:lstStyle/>
        <a:p>
          <a:pPr algn="l" rtl="0"/>
          <a:r>
            <a:rPr lang="en-US" sz="1200" dirty="0" smtClean="0">
              <a:latin typeface="+mj-lt"/>
            </a:rPr>
            <a:t>one-two story houses, </a:t>
          </a:r>
          <a:endParaRPr lang="en-US" sz="1200" dirty="0">
            <a:latin typeface="+mj-lt"/>
          </a:endParaRPr>
        </a:p>
      </dgm:t>
    </dgm:pt>
    <dgm:pt modelId="{1E557B2B-4ADA-4B7B-8D3C-30731C6DC1AC}" type="parTrans" cxnId="{65A8886E-985D-4DC6-98E8-CF346C8AEFED}">
      <dgm:prSet/>
      <dgm:spPr/>
      <dgm:t>
        <a:bodyPr/>
        <a:lstStyle/>
        <a:p>
          <a:pPr algn="l"/>
          <a:endParaRPr lang="en-US">
            <a:latin typeface="+mj-lt"/>
          </a:endParaRPr>
        </a:p>
      </dgm:t>
    </dgm:pt>
    <dgm:pt modelId="{20014599-2D02-411A-89E0-D49D4EFC4AEB}" type="sibTrans" cxnId="{65A8886E-985D-4DC6-98E8-CF346C8AEFED}">
      <dgm:prSet/>
      <dgm:spPr/>
      <dgm:t>
        <a:bodyPr/>
        <a:lstStyle/>
        <a:p>
          <a:pPr algn="l"/>
          <a:endParaRPr lang="en-US">
            <a:latin typeface="+mj-lt"/>
          </a:endParaRPr>
        </a:p>
      </dgm:t>
    </dgm:pt>
    <dgm:pt modelId="{85654107-857F-4F42-9BEF-997C0C1E0B5C}">
      <dgm:prSet custT="1"/>
      <dgm:spPr/>
      <dgm:t>
        <a:bodyPr/>
        <a:lstStyle/>
        <a:p>
          <a:pPr algn="l" rtl="0"/>
          <a:r>
            <a:rPr lang="en-US" sz="1400" dirty="0" smtClean="0">
              <a:latin typeface="+mj-lt"/>
            </a:rPr>
            <a:t>Scale for the risk of damage </a:t>
          </a:r>
          <a:r>
            <a:rPr lang="en-US" sz="1400" i="1" dirty="0" smtClean="0">
              <a:latin typeface="+mj-lt"/>
            </a:rPr>
            <a:t>D is </a:t>
          </a:r>
          <a:r>
            <a:rPr lang="en-US" sz="1400" dirty="0" err="1" smtClean="0">
              <a:latin typeface="+mj-lt"/>
            </a:rPr>
            <a:t>discretized</a:t>
          </a:r>
          <a:r>
            <a:rPr lang="en-US" sz="1400" dirty="0" smtClean="0">
              <a:latin typeface="+mj-lt"/>
            </a:rPr>
            <a:t> as in HAZUS</a:t>
          </a:r>
          <a:endParaRPr lang="en-US" sz="1400" dirty="0">
            <a:latin typeface="+mj-lt"/>
          </a:endParaRPr>
        </a:p>
      </dgm:t>
    </dgm:pt>
    <dgm:pt modelId="{44AB2951-0060-44A3-9D48-1439DFF0F9C6}" type="parTrans" cxnId="{C42FA782-A4F7-4B97-9E2A-92D6CC193045}">
      <dgm:prSet/>
      <dgm:spPr/>
      <dgm:t>
        <a:bodyPr/>
        <a:lstStyle/>
        <a:p>
          <a:pPr algn="l"/>
          <a:endParaRPr lang="en-US">
            <a:latin typeface="+mj-lt"/>
          </a:endParaRPr>
        </a:p>
      </dgm:t>
    </dgm:pt>
    <dgm:pt modelId="{2EA1E09F-FB69-4E45-B092-70CA8A3A83CC}" type="sibTrans" cxnId="{C42FA782-A4F7-4B97-9E2A-92D6CC193045}">
      <dgm:prSet/>
      <dgm:spPr/>
      <dgm:t>
        <a:bodyPr/>
        <a:lstStyle/>
        <a:p>
          <a:pPr algn="l"/>
          <a:endParaRPr lang="en-US">
            <a:latin typeface="+mj-lt"/>
          </a:endParaRPr>
        </a:p>
      </dgm:t>
    </dgm:pt>
    <dgm:pt modelId="{870C9CC2-5509-41C5-995E-BF20908ECD62}">
      <dgm:prSet custT="1"/>
      <dgm:spPr/>
      <dgm:t>
        <a:bodyPr/>
        <a:lstStyle/>
        <a:p>
          <a:pPr algn="l" rtl="0"/>
          <a:r>
            <a:rPr lang="en-US" sz="1200" dirty="0" smtClean="0">
              <a:latin typeface="+mj-lt"/>
            </a:rPr>
            <a:t>D = 0 no risk, dry (</a:t>
          </a:r>
          <a:r>
            <a:rPr lang="en-US" sz="1200" b="1" dirty="0" smtClean="0">
              <a:latin typeface="+mj-lt"/>
            </a:rPr>
            <a:t>0</a:t>
          </a:r>
          <a:r>
            <a:rPr lang="en-US" sz="1200" dirty="0" smtClean="0">
              <a:latin typeface="+mj-lt"/>
            </a:rPr>
            <a:t>)</a:t>
          </a:r>
          <a:endParaRPr lang="en-US" sz="1200" dirty="0">
            <a:latin typeface="+mj-lt"/>
          </a:endParaRPr>
        </a:p>
      </dgm:t>
    </dgm:pt>
    <dgm:pt modelId="{F1F6719B-A992-43F4-9C0F-8B2F6D9F73FB}" type="parTrans" cxnId="{A8D577C6-1EB1-42B2-B2F2-8B720D5BAF0A}">
      <dgm:prSet/>
      <dgm:spPr/>
      <dgm:t>
        <a:bodyPr/>
        <a:lstStyle/>
        <a:p>
          <a:pPr algn="l"/>
          <a:endParaRPr lang="en-US">
            <a:latin typeface="+mj-lt"/>
          </a:endParaRPr>
        </a:p>
      </dgm:t>
    </dgm:pt>
    <dgm:pt modelId="{CDCBAF22-0115-4B14-9CA1-6F25CF378D14}" type="sibTrans" cxnId="{A8D577C6-1EB1-42B2-B2F2-8B720D5BAF0A}">
      <dgm:prSet/>
      <dgm:spPr/>
      <dgm:t>
        <a:bodyPr/>
        <a:lstStyle/>
        <a:p>
          <a:pPr algn="l"/>
          <a:endParaRPr lang="en-US">
            <a:latin typeface="+mj-lt"/>
          </a:endParaRPr>
        </a:p>
      </dgm:t>
    </dgm:pt>
    <dgm:pt modelId="{B9469FEA-BBAC-466C-A00C-53C0931BCFC1}">
      <dgm:prSet custT="1"/>
      <dgm:spPr/>
      <dgm:t>
        <a:bodyPr/>
        <a:lstStyle/>
        <a:p>
          <a:pPr algn="l" rtl="0"/>
          <a:r>
            <a:rPr lang="en-US" sz="1200" dirty="0" smtClean="0">
              <a:latin typeface="+mj-lt"/>
            </a:rPr>
            <a:t>0 &lt; D ≤ 10% slight damage (</a:t>
          </a:r>
          <a:r>
            <a:rPr lang="en-US" sz="1200" b="1" dirty="0" smtClean="0">
              <a:latin typeface="+mj-lt"/>
            </a:rPr>
            <a:t>1</a:t>
          </a:r>
          <a:r>
            <a:rPr lang="en-US" sz="1200" dirty="0" smtClean="0">
              <a:latin typeface="+mj-lt"/>
            </a:rPr>
            <a:t>),</a:t>
          </a:r>
          <a:endParaRPr lang="en-US" sz="1200" dirty="0">
            <a:latin typeface="+mj-lt"/>
          </a:endParaRPr>
        </a:p>
      </dgm:t>
    </dgm:pt>
    <dgm:pt modelId="{D99098FC-46D8-419E-9A8F-26CED38F0048}" type="parTrans" cxnId="{1DA05015-CB64-4830-B270-C39951F137DF}">
      <dgm:prSet/>
      <dgm:spPr/>
      <dgm:t>
        <a:bodyPr/>
        <a:lstStyle/>
        <a:p>
          <a:pPr algn="l"/>
          <a:endParaRPr lang="en-US">
            <a:latin typeface="+mj-lt"/>
          </a:endParaRPr>
        </a:p>
      </dgm:t>
    </dgm:pt>
    <dgm:pt modelId="{5D81CF0A-2275-4689-B3FC-BFA136B31895}" type="sibTrans" cxnId="{1DA05015-CB64-4830-B270-C39951F137DF}">
      <dgm:prSet/>
      <dgm:spPr/>
      <dgm:t>
        <a:bodyPr/>
        <a:lstStyle/>
        <a:p>
          <a:pPr algn="l"/>
          <a:endParaRPr lang="en-US">
            <a:latin typeface="+mj-lt"/>
          </a:endParaRPr>
        </a:p>
      </dgm:t>
    </dgm:pt>
    <dgm:pt modelId="{CA39965B-48CA-4318-AB13-B421BCD96479}">
      <dgm:prSet custT="1"/>
      <dgm:spPr/>
      <dgm:t>
        <a:bodyPr/>
        <a:lstStyle/>
        <a:p>
          <a:pPr algn="l" rtl="0"/>
          <a:r>
            <a:rPr lang="en-US" sz="1200" dirty="0" smtClean="0">
              <a:latin typeface="+mj-lt"/>
            </a:rPr>
            <a:t>10%&lt; D ≤50% moderate damage (</a:t>
          </a:r>
          <a:r>
            <a:rPr lang="en-US" sz="1200" b="1" dirty="0" smtClean="0">
              <a:latin typeface="+mj-lt"/>
            </a:rPr>
            <a:t>2</a:t>
          </a:r>
          <a:r>
            <a:rPr lang="en-US" sz="1200" dirty="0" smtClean="0">
              <a:latin typeface="+mj-lt"/>
            </a:rPr>
            <a:t>), </a:t>
          </a:r>
          <a:endParaRPr lang="en-US" sz="1200" dirty="0">
            <a:latin typeface="+mj-lt"/>
          </a:endParaRPr>
        </a:p>
      </dgm:t>
    </dgm:pt>
    <dgm:pt modelId="{FE964670-5437-4408-B601-A20F7FCD894C}" type="parTrans" cxnId="{702EB4C6-3B55-467B-B70D-33CDA7D86830}">
      <dgm:prSet/>
      <dgm:spPr/>
      <dgm:t>
        <a:bodyPr/>
        <a:lstStyle/>
        <a:p>
          <a:pPr algn="l"/>
          <a:endParaRPr lang="en-US">
            <a:latin typeface="+mj-lt"/>
          </a:endParaRPr>
        </a:p>
      </dgm:t>
    </dgm:pt>
    <dgm:pt modelId="{CC36A5B4-A583-4FC8-88E5-5B701A8753B1}" type="sibTrans" cxnId="{702EB4C6-3B55-467B-B70D-33CDA7D86830}">
      <dgm:prSet/>
      <dgm:spPr/>
      <dgm:t>
        <a:bodyPr/>
        <a:lstStyle/>
        <a:p>
          <a:pPr algn="l"/>
          <a:endParaRPr lang="en-US">
            <a:latin typeface="+mj-lt"/>
          </a:endParaRPr>
        </a:p>
      </dgm:t>
    </dgm:pt>
    <dgm:pt modelId="{0F194D3A-B5DF-4445-AE4E-8EC2E9EF9DC0}">
      <dgm:prSet custT="1"/>
      <dgm:spPr/>
      <dgm:t>
        <a:bodyPr/>
        <a:lstStyle/>
        <a:p>
          <a:pPr algn="l" rtl="0"/>
          <a:r>
            <a:rPr lang="en-US" sz="1200" dirty="0" smtClean="0">
              <a:latin typeface="+mj-lt"/>
            </a:rPr>
            <a:t>D &gt; 50% substantial damage (</a:t>
          </a:r>
          <a:r>
            <a:rPr lang="en-US" sz="1200" b="1" dirty="0" smtClean="0">
              <a:latin typeface="+mj-lt"/>
            </a:rPr>
            <a:t>3</a:t>
          </a:r>
          <a:r>
            <a:rPr lang="en-US" sz="1200" dirty="0" smtClean="0">
              <a:latin typeface="+mj-lt"/>
            </a:rPr>
            <a:t>).</a:t>
          </a:r>
          <a:endParaRPr lang="en-US" sz="1200" dirty="0">
            <a:latin typeface="+mj-lt"/>
          </a:endParaRPr>
        </a:p>
      </dgm:t>
    </dgm:pt>
    <dgm:pt modelId="{35B8E445-CE4E-40BF-BB31-D3D386EA095A}" type="parTrans" cxnId="{3B26852F-3CB6-45D4-A38C-C1816AC7A9C5}">
      <dgm:prSet/>
      <dgm:spPr/>
      <dgm:t>
        <a:bodyPr/>
        <a:lstStyle/>
        <a:p>
          <a:pPr algn="l"/>
          <a:endParaRPr lang="en-US">
            <a:latin typeface="+mj-lt"/>
          </a:endParaRPr>
        </a:p>
      </dgm:t>
    </dgm:pt>
    <dgm:pt modelId="{A63D989D-6695-4427-97B0-F162112845CE}" type="sibTrans" cxnId="{3B26852F-3CB6-45D4-A38C-C1816AC7A9C5}">
      <dgm:prSet/>
      <dgm:spPr/>
      <dgm:t>
        <a:bodyPr/>
        <a:lstStyle/>
        <a:p>
          <a:pPr algn="l"/>
          <a:endParaRPr lang="en-US">
            <a:latin typeface="+mj-lt"/>
          </a:endParaRPr>
        </a:p>
      </dgm:t>
    </dgm:pt>
    <dgm:pt modelId="{80662EF0-AC9D-48F3-AB52-988A9B544683}">
      <dgm:prSet custT="1"/>
      <dgm:spPr/>
      <dgm:t>
        <a:bodyPr/>
        <a:lstStyle/>
        <a:p>
          <a:pPr algn="l" rtl="0"/>
          <a:r>
            <a:rPr lang="en-US" sz="1200" dirty="0" smtClean="0">
              <a:latin typeface="+mj-lt"/>
            </a:rPr>
            <a:t>no basement, </a:t>
          </a:r>
          <a:endParaRPr lang="en-US" sz="1200" dirty="0">
            <a:latin typeface="+mj-lt"/>
          </a:endParaRPr>
        </a:p>
      </dgm:t>
    </dgm:pt>
    <dgm:pt modelId="{05EF52F8-7140-4E55-B39C-58DAC8680C7B}" type="parTrans" cxnId="{4182A113-71CE-4CD3-A5E6-0DE8218EDF35}">
      <dgm:prSet/>
      <dgm:spPr/>
      <dgm:t>
        <a:bodyPr/>
        <a:lstStyle/>
        <a:p>
          <a:pPr algn="l"/>
          <a:endParaRPr lang="en-US"/>
        </a:p>
      </dgm:t>
    </dgm:pt>
    <dgm:pt modelId="{37C3358B-1411-4E68-8312-8CC0A1A62333}" type="sibTrans" cxnId="{4182A113-71CE-4CD3-A5E6-0DE8218EDF35}">
      <dgm:prSet/>
      <dgm:spPr/>
      <dgm:t>
        <a:bodyPr/>
        <a:lstStyle/>
        <a:p>
          <a:pPr algn="l"/>
          <a:endParaRPr lang="en-US"/>
        </a:p>
      </dgm:t>
    </dgm:pt>
    <dgm:pt modelId="{BAD98774-5FF4-45B5-9B88-32718526B8A6}">
      <dgm:prSet custT="1"/>
      <dgm:spPr/>
      <dgm:t>
        <a:bodyPr/>
        <a:lstStyle/>
        <a:p>
          <a:pPr algn="l" rtl="0"/>
          <a:r>
            <a:rPr lang="en-US" sz="1200" dirty="0" smtClean="0">
              <a:latin typeface="+mj-lt"/>
            </a:rPr>
            <a:t>foundation type to calculate water elevation over finished floor level. </a:t>
          </a:r>
          <a:endParaRPr lang="en-US" sz="1200" dirty="0">
            <a:latin typeface="+mj-lt"/>
          </a:endParaRPr>
        </a:p>
      </dgm:t>
    </dgm:pt>
    <dgm:pt modelId="{21D590FE-53A4-4041-8D6E-CE117CCC400F}" type="parTrans" cxnId="{2C014516-ED85-4A88-977F-F22A818EEACF}">
      <dgm:prSet/>
      <dgm:spPr/>
      <dgm:t>
        <a:bodyPr/>
        <a:lstStyle/>
        <a:p>
          <a:pPr algn="l"/>
          <a:endParaRPr lang="en-US"/>
        </a:p>
      </dgm:t>
    </dgm:pt>
    <dgm:pt modelId="{01E84B4E-6474-40AA-931D-8B08CE4A213F}" type="sibTrans" cxnId="{2C014516-ED85-4A88-977F-F22A818EEACF}">
      <dgm:prSet/>
      <dgm:spPr/>
      <dgm:t>
        <a:bodyPr/>
        <a:lstStyle/>
        <a:p>
          <a:pPr algn="l"/>
          <a:endParaRPr lang="en-US"/>
        </a:p>
      </dgm:t>
    </dgm:pt>
    <dgm:pt modelId="{512E9C08-FADB-4CFE-B961-9E0669EB873C}" type="pres">
      <dgm:prSet presAssocID="{D187B91B-7EDC-4103-8D50-C82F3DFD5DA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FAD9FDF-451D-4C60-A8E0-4E2B7A8AFB19}" type="pres">
      <dgm:prSet presAssocID="{88C3CA1A-8BE4-402E-8362-1644828FD2EB}" presName="linNode" presStyleCnt="0"/>
      <dgm:spPr/>
    </dgm:pt>
    <dgm:pt modelId="{5BECDAF3-4049-4E89-AA2D-7164986C2C14}" type="pres">
      <dgm:prSet presAssocID="{88C3CA1A-8BE4-402E-8362-1644828FD2EB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DA91B4-11B7-41EF-82C9-31FC43E5D57C}" type="pres">
      <dgm:prSet presAssocID="{88C3CA1A-8BE4-402E-8362-1644828FD2EB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DC7646-5774-4AD2-BD36-2BFE18A01ED1}" type="pres">
      <dgm:prSet presAssocID="{338924D6-5341-4AE0-A75A-70552F60FD3C}" presName="sp" presStyleCnt="0"/>
      <dgm:spPr/>
    </dgm:pt>
    <dgm:pt modelId="{279AC2EC-4D03-4691-8CFD-DF2779D54CFB}" type="pres">
      <dgm:prSet presAssocID="{58D59643-DC6C-4445-B831-0C9C46EFD6BD}" presName="linNode" presStyleCnt="0"/>
      <dgm:spPr/>
    </dgm:pt>
    <dgm:pt modelId="{6DF6C9A9-C3CD-4BCB-9D74-0C091A76D7CE}" type="pres">
      <dgm:prSet presAssocID="{58D59643-DC6C-4445-B831-0C9C46EFD6BD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A70D73-0B98-4275-9241-085489CE4246}" type="pres">
      <dgm:prSet presAssocID="{58D59643-DC6C-4445-B831-0C9C46EFD6BD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FCB469-7F08-4D27-BDF7-F66D2F3A7CA4}" type="pres">
      <dgm:prSet presAssocID="{F09569AB-3382-4DAB-AAC2-633D33FD2DF1}" presName="sp" presStyleCnt="0"/>
      <dgm:spPr/>
    </dgm:pt>
    <dgm:pt modelId="{0CCCFD56-7047-4216-A29F-2BEDD41ABC76}" type="pres">
      <dgm:prSet presAssocID="{85654107-857F-4F42-9BEF-997C0C1E0B5C}" presName="linNode" presStyleCnt="0"/>
      <dgm:spPr/>
    </dgm:pt>
    <dgm:pt modelId="{552AA197-086A-45FB-9A33-81036646BEB0}" type="pres">
      <dgm:prSet presAssocID="{85654107-857F-4F42-9BEF-997C0C1E0B5C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C131C2-A731-45A6-938A-2069E91E18B0}" type="pres">
      <dgm:prSet presAssocID="{85654107-857F-4F42-9BEF-997C0C1E0B5C}" presName="descendantText" presStyleLbl="alignAccFollowNode1" presStyleIdx="2" presStyleCnt="3" custScaleY="1373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42FA782-A4F7-4B97-9E2A-92D6CC193045}" srcId="{D187B91B-7EDC-4103-8D50-C82F3DFD5DA2}" destId="{85654107-857F-4F42-9BEF-997C0C1E0B5C}" srcOrd="2" destOrd="0" parTransId="{44AB2951-0060-44A3-9D48-1439DFF0F9C6}" sibTransId="{2EA1E09F-FB69-4E45-B092-70CA8A3A83CC}"/>
    <dgm:cxn modelId="{65A8886E-985D-4DC6-98E8-CF346C8AEFED}" srcId="{58D59643-DC6C-4445-B831-0C9C46EFD6BD}" destId="{D119B834-EAE3-435B-89DC-D9C0AA7F4FE4}" srcOrd="0" destOrd="0" parTransId="{1E557B2B-4ADA-4B7B-8D3C-30731C6DC1AC}" sibTransId="{20014599-2D02-411A-89E0-D49D4EFC4AEB}"/>
    <dgm:cxn modelId="{2776EBC1-B9DF-4499-A7D2-29C70404F8CD}" type="presOf" srcId="{58D59643-DC6C-4445-B831-0C9C46EFD6BD}" destId="{6DF6C9A9-C3CD-4BCB-9D74-0C091A76D7CE}" srcOrd="0" destOrd="0" presId="urn:microsoft.com/office/officeart/2005/8/layout/vList5"/>
    <dgm:cxn modelId="{6C69A3A8-84D3-4FD5-B547-60D56A9588D0}" srcId="{D187B91B-7EDC-4103-8D50-C82F3DFD5DA2}" destId="{58D59643-DC6C-4445-B831-0C9C46EFD6BD}" srcOrd="1" destOrd="0" parTransId="{B67171C3-FC75-479A-938B-EBDC81B17DA8}" sibTransId="{F09569AB-3382-4DAB-AAC2-633D33FD2DF1}"/>
    <dgm:cxn modelId="{514E4846-0B3D-4783-9FCC-AF6A9A43D47F}" type="presOf" srcId="{F10C95EE-2049-48BD-99C9-732861647499}" destId="{30DA91B4-11B7-41EF-82C9-31FC43E5D57C}" srcOrd="0" destOrd="0" presId="urn:microsoft.com/office/officeart/2005/8/layout/vList5"/>
    <dgm:cxn modelId="{F10DB08E-4A19-4400-A106-142C2F19030D}" type="presOf" srcId="{0F194D3A-B5DF-4445-AE4E-8EC2E9EF9DC0}" destId="{36C131C2-A731-45A6-938A-2069E91E18B0}" srcOrd="0" destOrd="3" presId="urn:microsoft.com/office/officeart/2005/8/layout/vList5"/>
    <dgm:cxn modelId="{4182A113-71CE-4CD3-A5E6-0DE8218EDF35}" srcId="{58D59643-DC6C-4445-B831-0C9C46EFD6BD}" destId="{80662EF0-AC9D-48F3-AB52-988A9B544683}" srcOrd="1" destOrd="0" parTransId="{05EF52F8-7140-4E55-B39C-58DAC8680C7B}" sibTransId="{37C3358B-1411-4E68-8312-8CC0A1A62333}"/>
    <dgm:cxn modelId="{B2668116-AAE1-4E4E-B7AF-E569BF63E3F4}" type="presOf" srcId="{D187B91B-7EDC-4103-8D50-C82F3DFD5DA2}" destId="{512E9C08-FADB-4CFE-B961-9E0669EB873C}" srcOrd="0" destOrd="0" presId="urn:microsoft.com/office/officeart/2005/8/layout/vList5"/>
    <dgm:cxn modelId="{3B26852F-3CB6-45D4-A38C-C1816AC7A9C5}" srcId="{85654107-857F-4F42-9BEF-997C0C1E0B5C}" destId="{0F194D3A-B5DF-4445-AE4E-8EC2E9EF9DC0}" srcOrd="3" destOrd="0" parTransId="{35B8E445-CE4E-40BF-BB31-D3D386EA095A}" sibTransId="{A63D989D-6695-4427-97B0-F162112845CE}"/>
    <dgm:cxn modelId="{1100C91B-77C5-4DDE-8992-6AF170E520C2}" type="presOf" srcId="{88C3CA1A-8BE4-402E-8362-1644828FD2EB}" destId="{5BECDAF3-4049-4E89-AA2D-7164986C2C14}" srcOrd="0" destOrd="0" presId="urn:microsoft.com/office/officeart/2005/8/layout/vList5"/>
    <dgm:cxn modelId="{A8C9174F-7CE6-4549-9860-B557CA1B599C}" type="presOf" srcId="{CA39965B-48CA-4318-AB13-B421BCD96479}" destId="{36C131C2-A731-45A6-938A-2069E91E18B0}" srcOrd="0" destOrd="2" presId="urn:microsoft.com/office/officeart/2005/8/layout/vList5"/>
    <dgm:cxn modelId="{AC25488E-58AA-42D8-822E-553274168050}" type="presOf" srcId="{85654107-857F-4F42-9BEF-997C0C1E0B5C}" destId="{552AA197-086A-45FB-9A33-81036646BEB0}" srcOrd="0" destOrd="0" presId="urn:microsoft.com/office/officeart/2005/8/layout/vList5"/>
    <dgm:cxn modelId="{1DA05015-CB64-4830-B270-C39951F137DF}" srcId="{85654107-857F-4F42-9BEF-997C0C1E0B5C}" destId="{B9469FEA-BBAC-466C-A00C-53C0931BCFC1}" srcOrd="1" destOrd="0" parTransId="{D99098FC-46D8-419E-9A8F-26CED38F0048}" sibTransId="{5D81CF0A-2275-4689-B3FC-BFA136B31895}"/>
    <dgm:cxn modelId="{46B4B6C8-9B6D-48FB-8AB8-B34C7E8644D4}" type="presOf" srcId="{870C9CC2-5509-41C5-995E-BF20908ECD62}" destId="{36C131C2-A731-45A6-938A-2069E91E18B0}" srcOrd="0" destOrd="0" presId="urn:microsoft.com/office/officeart/2005/8/layout/vList5"/>
    <dgm:cxn modelId="{702EB4C6-3B55-467B-B70D-33CDA7D86830}" srcId="{85654107-857F-4F42-9BEF-997C0C1E0B5C}" destId="{CA39965B-48CA-4318-AB13-B421BCD96479}" srcOrd="2" destOrd="0" parTransId="{FE964670-5437-4408-B601-A20F7FCD894C}" sibTransId="{CC36A5B4-A583-4FC8-88E5-5B701A8753B1}"/>
    <dgm:cxn modelId="{CCEDF2A6-A7B1-461C-91A8-40D081AEE75C}" type="presOf" srcId="{B9469FEA-BBAC-466C-A00C-53C0931BCFC1}" destId="{36C131C2-A731-45A6-938A-2069E91E18B0}" srcOrd="0" destOrd="1" presId="urn:microsoft.com/office/officeart/2005/8/layout/vList5"/>
    <dgm:cxn modelId="{888975A3-6880-4E28-9B96-DB09F0578E35}" type="presOf" srcId="{80662EF0-AC9D-48F3-AB52-988A9B544683}" destId="{B4A70D73-0B98-4275-9241-085489CE4246}" srcOrd="0" destOrd="1" presId="urn:microsoft.com/office/officeart/2005/8/layout/vList5"/>
    <dgm:cxn modelId="{890FBE39-AB9C-43A8-B448-9196BDA28C91}" type="presOf" srcId="{D119B834-EAE3-435B-89DC-D9C0AA7F4FE4}" destId="{B4A70D73-0B98-4275-9241-085489CE4246}" srcOrd="0" destOrd="0" presId="urn:microsoft.com/office/officeart/2005/8/layout/vList5"/>
    <dgm:cxn modelId="{ADB2F111-FB8B-45E0-8702-EAC0A9D0A859}" srcId="{D187B91B-7EDC-4103-8D50-C82F3DFD5DA2}" destId="{88C3CA1A-8BE4-402E-8362-1644828FD2EB}" srcOrd="0" destOrd="0" parTransId="{CA4F87AA-15DE-409B-ACD9-D852AF6EEF00}" sibTransId="{338924D6-5341-4AE0-A75A-70552F60FD3C}"/>
    <dgm:cxn modelId="{739CC60B-8127-4DB6-B83E-37C940B5D9EE}" type="presOf" srcId="{BAD98774-5FF4-45B5-9B88-32718526B8A6}" destId="{B4A70D73-0B98-4275-9241-085489CE4246}" srcOrd="0" destOrd="2" presId="urn:microsoft.com/office/officeart/2005/8/layout/vList5"/>
    <dgm:cxn modelId="{A8D577C6-1EB1-42B2-B2F2-8B720D5BAF0A}" srcId="{85654107-857F-4F42-9BEF-997C0C1E0B5C}" destId="{870C9CC2-5509-41C5-995E-BF20908ECD62}" srcOrd="0" destOrd="0" parTransId="{F1F6719B-A992-43F4-9C0F-8B2F6D9F73FB}" sibTransId="{CDCBAF22-0115-4B14-9CA1-6F25CF378D14}"/>
    <dgm:cxn modelId="{2C014516-ED85-4A88-977F-F22A818EEACF}" srcId="{58D59643-DC6C-4445-B831-0C9C46EFD6BD}" destId="{BAD98774-5FF4-45B5-9B88-32718526B8A6}" srcOrd="2" destOrd="0" parTransId="{21D590FE-53A4-4041-8D6E-CE117CCC400F}" sibTransId="{01E84B4E-6474-40AA-931D-8B08CE4A213F}"/>
    <dgm:cxn modelId="{6D1CF725-EC7D-430C-80E0-2B9B63EACC79}" srcId="{88C3CA1A-8BE4-402E-8362-1644828FD2EB}" destId="{F10C95EE-2049-48BD-99C9-732861647499}" srcOrd="0" destOrd="0" parTransId="{3B9C309A-BBF8-456A-A044-6F062AC0801D}" sibTransId="{C483D017-CA8F-4C36-B1A3-AF62F5DBDA0B}"/>
    <dgm:cxn modelId="{2D5BFA7C-CBBB-427F-B3E9-20F23BB2081D}" type="presParOf" srcId="{512E9C08-FADB-4CFE-B961-9E0669EB873C}" destId="{4FAD9FDF-451D-4C60-A8E0-4E2B7A8AFB19}" srcOrd="0" destOrd="0" presId="urn:microsoft.com/office/officeart/2005/8/layout/vList5"/>
    <dgm:cxn modelId="{6D01618B-BB49-4E99-B8FD-34398F75F8F0}" type="presParOf" srcId="{4FAD9FDF-451D-4C60-A8E0-4E2B7A8AFB19}" destId="{5BECDAF3-4049-4E89-AA2D-7164986C2C14}" srcOrd="0" destOrd="0" presId="urn:microsoft.com/office/officeart/2005/8/layout/vList5"/>
    <dgm:cxn modelId="{103DF94F-5871-471C-B6D4-1676F1B0B651}" type="presParOf" srcId="{4FAD9FDF-451D-4C60-A8E0-4E2B7A8AFB19}" destId="{30DA91B4-11B7-41EF-82C9-31FC43E5D57C}" srcOrd="1" destOrd="0" presId="urn:microsoft.com/office/officeart/2005/8/layout/vList5"/>
    <dgm:cxn modelId="{42776E0C-CF64-4BAC-9990-A7CFB33A80F0}" type="presParOf" srcId="{512E9C08-FADB-4CFE-B961-9E0669EB873C}" destId="{97DC7646-5774-4AD2-BD36-2BFE18A01ED1}" srcOrd="1" destOrd="0" presId="urn:microsoft.com/office/officeart/2005/8/layout/vList5"/>
    <dgm:cxn modelId="{C5F4C3E2-8E1B-4D87-9049-0FB678571D84}" type="presParOf" srcId="{512E9C08-FADB-4CFE-B961-9E0669EB873C}" destId="{279AC2EC-4D03-4691-8CFD-DF2779D54CFB}" srcOrd="2" destOrd="0" presId="urn:microsoft.com/office/officeart/2005/8/layout/vList5"/>
    <dgm:cxn modelId="{0D0726A9-5E5A-488F-B2D3-87277230768A}" type="presParOf" srcId="{279AC2EC-4D03-4691-8CFD-DF2779D54CFB}" destId="{6DF6C9A9-C3CD-4BCB-9D74-0C091A76D7CE}" srcOrd="0" destOrd="0" presId="urn:microsoft.com/office/officeart/2005/8/layout/vList5"/>
    <dgm:cxn modelId="{DD0E2240-21C4-45A4-B5DE-3424616EA135}" type="presParOf" srcId="{279AC2EC-4D03-4691-8CFD-DF2779D54CFB}" destId="{B4A70D73-0B98-4275-9241-085489CE4246}" srcOrd="1" destOrd="0" presId="urn:microsoft.com/office/officeart/2005/8/layout/vList5"/>
    <dgm:cxn modelId="{76A70330-F25B-4F42-A03B-B56D03B7ED2D}" type="presParOf" srcId="{512E9C08-FADB-4CFE-B961-9E0669EB873C}" destId="{D2FCB469-7F08-4D27-BDF7-F66D2F3A7CA4}" srcOrd="3" destOrd="0" presId="urn:microsoft.com/office/officeart/2005/8/layout/vList5"/>
    <dgm:cxn modelId="{6A000F23-C0EA-4125-A43B-C19FD5BC3032}" type="presParOf" srcId="{512E9C08-FADB-4CFE-B961-9E0669EB873C}" destId="{0CCCFD56-7047-4216-A29F-2BEDD41ABC76}" srcOrd="4" destOrd="0" presId="urn:microsoft.com/office/officeart/2005/8/layout/vList5"/>
    <dgm:cxn modelId="{C57CFEDF-990B-4267-986F-2B50EAB15FB1}" type="presParOf" srcId="{0CCCFD56-7047-4216-A29F-2BEDD41ABC76}" destId="{552AA197-086A-45FB-9A33-81036646BEB0}" srcOrd="0" destOrd="0" presId="urn:microsoft.com/office/officeart/2005/8/layout/vList5"/>
    <dgm:cxn modelId="{76766E2D-CB19-4B67-BBF4-7147EFA8FE98}" type="presParOf" srcId="{0CCCFD56-7047-4216-A29F-2BEDD41ABC76}" destId="{36C131C2-A731-45A6-938A-2069E91E18B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D70488-2F74-40E2-B927-7C059A2188E4}">
      <dsp:nvSpPr>
        <dsp:cNvPr id="0" name=""/>
        <dsp:cNvSpPr/>
      </dsp:nvSpPr>
      <dsp:spPr>
        <a:xfrm>
          <a:off x="0" y="3384226"/>
          <a:ext cx="4343400" cy="1110778"/>
        </a:xfrm>
        <a:prstGeom prst="rect">
          <a:avLst/>
        </a:prstGeom>
        <a:solidFill>
          <a:schemeClr val="accent2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Problem of shadow evacuation. </a:t>
          </a:r>
          <a:endParaRPr lang="en-US" sz="2000" kern="1200" dirty="0"/>
        </a:p>
      </dsp:txBody>
      <dsp:txXfrm>
        <a:off x="0" y="3384226"/>
        <a:ext cx="4343400" cy="1110778"/>
      </dsp:txXfrm>
    </dsp:sp>
    <dsp:sp modelId="{7C8EB726-2D57-41EC-BC54-0CDA0EDADD8B}">
      <dsp:nvSpPr>
        <dsp:cNvPr id="0" name=""/>
        <dsp:cNvSpPr/>
      </dsp:nvSpPr>
      <dsp:spPr>
        <a:xfrm rot="10800000">
          <a:off x="0" y="1692510"/>
          <a:ext cx="4343400" cy="1708377"/>
        </a:xfrm>
        <a:prstGeom prst="upArrowCallout">
          <a:avLst/>
        </a:prstGeom>
        <a:solidFill>
          <a:schemeClr val="accent2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Residents subjectively assign a severity level to effects of hurricanes.</a:t>
          </a:r>
          <a:endParaRPr lang="en-US" sz="2000" kern="1200" dirty="0"/>
        </a:p>
      </dsp:txBody>
      <dsp:txXfrm rot="10800000">
        <a:off x="0" y="1692510"/>
        <a:ext cx="4343400" cy="1708377"/>
      </dsp:txXfrm>
    </dsp:sp>
    <dsp:sp modelId="{0F81B68C-6529-44F3-92D5-AA7986B59F66}">
      <dsp:nvSpPr>
        <dsp:cNvPr id="0" name=""/>
        <dsp:cNvSpPr/>
      </dsp:nvSpPr>
      <dsp:spPr>
        <a:xfrm rot="10800000">
          <a:off x="0" y="794"/>
          <a:ext cx="4343400" cy="1708377"/>
        </a:xfrm>
        <a:prstGeom prst="upArrowCallout">
          <a:avLst/>
        </a:prstGeom>
        <a:solidFill>
          <a:schemeClr val="accent2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No official risk maps for non-evacuation zone and evacuation maps are mainly for storm surge. </a:t>
          </a:r>
          <a:endParaRPr lang="en-US" sz="2000" kern="1200" dirty="0"/>
        </a:p>
      </dsp:txBody>
      <dsp:txXfrm rot="10800000">
        <a:off x="0" y="794"/>
        <a:ext cx="4343400" cy="170837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0DA91B4-11B7-41EF-82C9-31FC43E5D57C}">
      <dsp:nvSpPr>
        <dsp:cNvPr id="0" name=""/>
        <dsp:cNvSpPr/>
      </dsp:nvSpPr>
      <dsp:spPr>
        <a:xfrm rot="5400000">
          <a:off x="5857113" y="-2555506"/>
          <a:ext cx="514349" cy="575462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+mj-lt"/>
            </a:rPr>
            <a:t>Transform rainfall and surge data to inundation levels at residential properties.</a:t>
          </a:r>
          <a:endParaRPr lang="en-US" sz="1200" kern="1200" dirty="0">
            <a:latin typeface="+mj-lt"/>
          </a:endParaRPr>
        </a:p>
      </dsp:txBody>
      <dsp:txXfrm rot="5400000">
        <a:off x="5857113" y="-2555506"/>
        <a:ext cx="514349" cy="5754624"/>
      </dsp:txXfrm>
    </dsp:sp>
    <dsp:sp modelId="{5BECDAF3-4049-4E89-AA2D-7164986C2C14}">
      <dsp:nvSpPr>
        <dsp:cNvPr id="0" name=""/>
        <dsp:cNvSpPr/>
      </dsp:nvSpPr>
      <dsp:spPr>
        <a:xfrm>
          <a:off x="0" y="336"/>
          <a:ext cx="3236976" cy="64293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+mj-lt"/>
            </a:rPr>
            <a:t>Define the hazard (rainfall and storm surge) </a:t>
          </a:r>
          <a:endParaRPr lang="en-US" sz="1400" kern="1200" dirty="0">
            <a:latin typeface="+mj-lt"/>
          </a:endParaRPr>
        </a:p>
      </dsp:txBody>
      <dsp:txXfrm>
        <a:off x="0" y="336"/>
        <a:ext cx="3236976" cy="642937"/>
      </dsp:txXfrm>
    </dsp:sp>
    <dsp:sp modelId="{B4A70D73-0B98-4275-9241-085489CE4246}">
      <dsp:nvSpPr>
        <dsp:cNvPr id="0" name=""/>
        <dsp:cNvSpPr/>
      </dsp:nvSpPr>
      <dsp:spPr>
        <a:xfrm rot="5400000">
          <a:off x="5857113" y="-1880421"/>
          <a:ext cx="514349" cy="575462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+mj-lt"/>
            </a:rPr>
            <a:t>one-two story houses, </a:t>
          </a:r>
          <a:endParaRPr lang="en-US" sz="1200" kern="1200" dirty="0">
            <a:latin typeface="+mj-lt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+mj-lt"/>
            </a:rPr>
            <a:t>no basement, </a:t>
          </a:r>
          <a:endParaRPr lang="en-US" sz="1200" kern="1200" dirty="0">
            <a:latin typeface="+mj-lt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+mj-lt"/>
            </a:rPr>
            <a:t>foundation type to calculate water elevation over finished floor level. </a:t>
          </a:r>
          <a:endParaRPr lang="en-US" sz="1200" kern="1200" dirty="0">
            <a:latin typeface="+mj-lt"/>
          </a:endParaRPr>
        </a:p>
      </dsp:txBody>
      <dsp:txXfrm rot="5400000">
        <a:off x="5857113" y="-1880421"/>
        <a:ext cx="514349" cy="5754624"/>
      </dsp:txXfrm>
    </dsp:sp>
    <dsp:sp modelId="{6DF6C9A9-C3CD-4BCB-9D74-0C091A76D7CE}">
      <dsp:nvSpPr>
        <dsp:cNvPr id="0" name=""/>
        <dsp:cNvSpPr/>
      </dsp:nvSpPr>
      <dsp:spPr>
        <a:xfrm>
          <a:off x="0" y="675421"/>
          <a:ext cx="3236976" cy="64293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+mj-lt"/>
            </a:rPr>
            <a:t>Calculate degree of property damage using Depth-Damage curves</a:t>
          </a:r>
          <a:endParaRPr lang="en-US" sz="1400" kern="1200" dirty="0">
            <a:latin typeface="+mj-lt"/>
          </a:endParaRPr>
        </a:p>
      </dsp:txBody>
      <dsp:txXfrm>
        <a:off x="0" y="675421"/>
        <a:ext cx="3236976" cy="642937"/>
      </dsp:txXfrm>
    </dsp:sp>
    <dsp:sp modelId="{36C131C2-A731-45A6-938A-2069E91E18B0}">
      <dsp:nvSpPr>
        <dsp:cNvPr id="0" name=""/>
        <dsp:cNvSpPr/>
      </dsp:nvSpPr>
      <dsp:spPr>
        <a:xfrm rot="5400000">
          <a:off x="5755038" y="-1170717"/>
          <a:ext cx="706557" cy="574900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+mj-lt"/>
            </a:rPr>
            <a:t>D = 0 no risk, dry (</a:t>
          </a:r>
          <a:r>
            <a:rPr lang="en-US" sz="1200" b="1" kern="1200" dirty="0" smtClean="0">
              <a:latin typeface="+mj-lt"/>
            </a:rPr>
            <a:t>0</a:t>
          </a:r>
          <a:r>
            <a:rPr lang="en-US" sz="1200" kern="1200" dirty="0" smtClean="0">
              <a:latin typeface="+mj-lt"/>
            </a:rPr>
            <a:t>)</a:t>
          </a:r>
          <a:endParaRPr lang="en-US" sz="1200" kern="1200" dirty="0">
            <a:latin typeface="+mj-lt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+mj-lt"/>
            </a:rPr>
            <a:t>0 &lt; D ≤ 10% slight damage (</a:t>
          </a:r>
          <a:r>
            <a:rPr lang="en-US" sz="1200" b="1" kern="1200" dirty="0" smtClean="0">
              <a:latin typeface="+mj-lt"/>
            </a:rPr>
            <a:t>1</a:t>
          </a:r>
          <a:r>
            <a:rPr lang="en-US" sz="1200" kern="1200" dirty="0" smtClean="0">
              <a:latin typeface="+mj-lt"/>
            </a:rPr>
            <a:t>),</a:t>
          </a:r>
          <a:endParaRPr lang="en-US" sz="1200" kern="1200" dirty="0">
            <a:latin typeface="+mj-lt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+mj-lt"/>
            </a:rPr>
            <a:t>10%&lt; D ≤50% moderate damage (</a:t>
          </a:r>
          <a:r>
            <a:rPr lang="en-US" sz="1200" b="1" kern="1200" dirty="0" smtClean="0">
              <a:latin typeface="+mj-lt"/>
            </a:rPr>
            <a:t>2</a:t>
          </a:r>
          <a:r>
            <a:rPr lang="en-US" sz="1200" kern="1200" dirty="0" smtClean="0">
              <a:latin typeface="+mj-lt"/>
            </a:rPr>
            <a:t>), </a:t>
          </a:r>
          <a:endParaRPr lang="en-US" sz="1200" kern="1200" dirty="0">
            <a:latin typeface="+mj-lt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+mj-lt"/>
            </a:rPr>
            <a:t>D &gt; 50% substantial damage (</a:t>
          </a:r>
          <a:r>
            <a:rPr lang="en-US" sz="1200" b="1" kern="1200" dirty="0" smtClean="0">
              <a:latin typeface="+mj-lt"/>
            </a:rPr>
            <a:t>3</a:t>
          </a:r>
          <a:r>
            <a:rPr lang="en-US" sz="1200" kern="1200" dirty="0" smtClean="0">
              <a:latin typeface="+mj-lt"/>
            </a:rPr>
            <a:t>).</a:t>
          </a:r>
          <a:endParaRPr lang="en-US" sz="1200" kern="1200" dirty="0">
            <a:latin typeface="+mj-lt"/>
          </a:endParaRPr>
        </a:p>
      </dsp:txBody>
      <dsp:txXfrm rot="5400000">
        <a:off x="5755038" y="-1170717"/>
        <a:ext cx="706557" cy="5749004"/>
      </dsp:txXfrm>
    </dsp:sp>
    <dsp:sp modelId="{552AA197-086A-45FB-9A33-81036646BEB0}">
      <dsp:nvSpPr>
        <dsp:cNvPr id="0" name=""/>
        <dsp:cNvSpPr/>
      </dsp:nvSpPr>
      <dsp:spPr>
        <a:xfrm>
          <a:off x="0" y="1382315"/>
          <a:ext cx="3233814" cy="64293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+mj-lt"/>
            </a:rPr>
            <a:t>Scale for the risk of damage </a:t>
          </a:r>
          <a:r>
            <a:rPr lang="en-US" sz="1400" i="1" kern="1200" dirty="0" smtClean="0">
              <a:latin typeface="+mj-lt"/>
            </a:rPr>
            <a:t>D is </a:t>
          </a:r>
          <a:r>
            <a:rPr lang="en-US" sz="1400" kern="1200" dirty="0" err="1" smtClean="0">
              <a:latin typeface="+mj-lt"/>
            </a:rPr>
            <a:t>discretized</a:t>
          </a:r>
          <a:r>
            <a:rPr lang="en-US" sz="1400" kern="1200" dirty="0" smtClean="0">
              <a:latin typeface="+mj-lt"/>
            </a:rPr>
            <a:t> as in HAZUS</a:t>
          </a:r>
          <a:endParaRPr lang="en-US" sz="1400" kern="1200" dirty="0">
            <a:latin typeface="+mj-lt"/>
          </a:endParaRPr>
        </a:p>
      </dsp:txBody>
      <dsp:txXfrm>
        <a:off x="0" y="1382315"/>
        <a:ext cx="3233814" cy="6429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AFC3E-9014-4E81-9525-906151D4D24F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1B2D59-D37D-4518-9905-3130CC76E75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B2D59-D37D-4518-9905-3130CC76E75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B2D59-D37D-4518-9905-3130CC76E75E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B2D59-D37D-4518-9905-3130CC76E75E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B2D59-D37D-4518-9905-3130CC76E75E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B2D59-D37D-4518-9905-3130CC76E75E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B2D59-D37D-4518-9905-3130CC76E75E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B2D59-D37D-4518-9905-3130CC76E75E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B2D59-D37D-4518-9905-3130CC76E75E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B2D59-D37D-4518-9905-3130CC76E75E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B2D59-D37D-4518-9905-3130CC76E75E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376E2-BA08-4EC4-8EE0-FF4F2B1ED41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B2D59-D37D-4518-9905-3130CC76E75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B2D59-D37D-4518-9905-3130CC76E75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B2D59-D37D-4518-9905-3130CC76E75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B2D59-D37D-4518-9905-3130CC76E75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B2D59-D37D-4518-9905-3130CC76E75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B2D59-D37D-4518-9905-3130CC76E75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B2D59-D37D-4518-9905-3130CC76E75E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3" y="3810001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1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1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" y="3675528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1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8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pPr>
              <a:defRPr/>
            </a:pPr>
            <a:fld id="{D0ECF48B-7768-4D6D-AFC5-AD88E904BA66}" type="datetime1">
              <a:rPr lang="en-US" smtClean="0"/>
              <a:pPr>
                <a:defRPr/>
              </a:pPr>
              <a:t>4/11/2012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A8FF4A1-1541-43E1-8C1F-841C323961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8" name="Picture 2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7200" y="6354138"/>
            <a:ext cx="914400" cy="35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/>
          <p:cNvPicPr/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715250" y="6429376"/>
            <a:ext cx="1276351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6D5D9D-B9E3-43AC-96B9-D4D25BE71845}" type="datetime1">
              <a:rPr lang="en-US" smtClean="0"/>
              <a:pPr>
                <a:defRPr/>
              </a:pPr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D3DF88-3FC5-4245-8C2C-4914A288FB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6CE267-8B7F-4A4D-AF55-3506F565A2DF}" type="datetime1">
              <a:rPr lang="en-US" smtClean="0"/>
              <a:pPr>
                <a:defRPr/>
              </a:pPr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A0D09E-1F9F-49E3-9EB9-692226E45D8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A4A6731-C17E-4AD4-812D-B1644F9D9BB1}" type="datetime1">
              <a:rPr lang="en-US" smtClean="0"/>
              <a:pPr>
                <a:defRPr/>
              </a:pPr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8F09EC-5555-4C89-AFDA-076DE695FE1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685800" y="6492240"/>
            <a:ext cx="1981200" cy="365760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F768DD-E811-4D09-83B3-F607A88A25BD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8" name="Picture 7"/>
          <p:cNvPicPr/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467601" y="6429376"/>
            <a:ext cx="1276351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3400" y="6400801"/>
            <a:ext cx="914400" cy="35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1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BA87E1-E010-439A-9BA2-A2E3FFB9E2C6}" type="datetime1">
              <a:rPr lang="en-US" smtClean="0"/>
              <a:pPr>
                <a:defRPr/>
              </a:pPr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26A040-56B0-47A4-B81E-A811B3D1CE2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5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5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92C583-C4E8-44F9-BBC3-163AFBF34A67}" type="datetime1">
              <a:rPr lang="en-US" smtClean="0"/>
              <a:pPr>
                <a:defRPr/>
              </a:pPr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BEE0EE-4F12-487B-A567-ACB920FF891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6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6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19ABC0E3-E405-487E-B54A-27EBB51DFC1E}" type="datetime1">
              <a:rPr lang="en-US" smtClean="0"/>
              <a:pPr>
                <a:defRPr/>
              </a:pPr>
              <a:t>4/11/2012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FC80A2C7-3E2F-40FE-93CF-7FC468C1D93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pPr>
              <a:defRPr/>
            </a:pPr>
            <a:fld id="{6346D00F-657D-42AD-BEF5-B65D7538D182}" type="datetime1">
              <a:rPr lang="en-US" smtClean="0"/>
              <a:pPr>
                <a:defRPr/>
              </a:pPr>
              <a:t>4/11/2012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pPr>
              <a:defRPr/>
            </a:pPr>
            <a:fld id="{4202F51D-CD01-4AF1-845D-CDF0C86D901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01B9B5-B30E-44DC-ADC0-B20DBCC2C44F}" type="datetime1">
              <a:rPr lang="en-US" smtClean="0"/>
              <a:pPr>
                <a:defRPr/>
              </a:pPr>
              <a:t>4/11/2012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DF42F8-EC0C-4907-835E-F25613A4DBF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463A7A-2629-4D49-993B-D89494B25966}" type="datetime1">
              <a:rPr lang="en-US" smtClean="0"/>
              <a:pPr>
                <a:defRPr/>
              </a:pPr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6237F5-2661-4D13-ACC5-C1BA28D9980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5" y="1109161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9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3A9C3F-71F4-4B2E-B12D-472BDEB508C7}" type="datetime1">
              <a:rPr lang="en-US" smtClean="0"/>
              <a:pPr>
                <a:defRPr/>
              </a:pPr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0F1EF-1001-44B3-908F-F45535F3CDB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9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1" y="308277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3" y="360247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1" y="440113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7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5" y="-2001"/>
            <a:ext cx="57627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3024D25A-2FFC-49F0-9233-49A733566120}" type="datetime1">
              <a:rPr lang="en-US" smtClean="0"/>
              <a:pPr>
                <a:defRPr/>
              </a:pPr>
              <a:t>4/11/2012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6D7476B-A7AA-4706-B231-9E0ED360CC1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emf"/><Relationship Id="rId4" Type="http://schemas.openxmlformats.org/officeDocument/2006/relationships/image" Target="../media/image2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mailto:bguven@harc.ed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tiff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8.emf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7.emf"/><Relationship Id="rId4" Type="http://schemas.openxmlformats.org/officeDocument/2006/relationships/diagramLayout" Target="../diagrams/layout2.xml"/><Relationship Id="rId9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2362200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Trebuchet MS" pitchFamily="34" charset="0"/>
                <a:cs typeface="Times New Roman" pitchFamily="18" charset="0"/>
              </a:rPr>
              <a:t>Storm Risk Calculator for the City of Houston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4267200"/>
            <a:ext cx="8153400" cy="2057400"/>
          </a:xfrm>
        </p:spPr>
        <p:txBody>
          <a:bodyPr tIns="0" bIns="0" rtlCol="0">
            <a:normAutofit fontScale="70000" lnSpcReduction="20000"/>
          </a:bodyPr>
          <a:lstStyle/>
          <a:p>
            <a:pPr>
              <a:defRPr/>
            </a:pPr>
            <a:r>
              <a:rPr lang="en-US" sz="3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Birnur Guven</a:t>
            </a:r>
            <a:r>
              <a:rPr lang="en-US" sz="3600" dirty="0" smtClean="0">
                <a:latin typeface="+mj-lt"/>
                <a:cs typeface="Times New Roman" pitchFamily="18" charset="0"/>
              </a:rPr>
              <a:t>, Leonardo </a:t>
            </a:r>
            <a:r>
              <a:rPr lang="en-US" sz="3500" dirty="0" err="1" smtClean="0">
                <a:latin typeface="+mj-lt"/>
                <a:cs typeface="Times New Roman" pitchFamily="18" charset="0"/>
              </a:rPr>
              <a:t>Dueñas</a:t>
            </a:r>
            <a:r>
              <a:rPr lang="en-US" sz="3500" dirty="0" smtClean="0">
                <a:latin typeface="+mj-lt"/>
                <a:cs typeface="Times New Roman" pitchFamily="18" charset="0"/>
              </a:rPr>
              <a:t>-Osorio, Robert M. Stein, Devika Subramanian, Josue Salazar, and David Kahle </a:t>
            </a:r>
          </a:p>
          <a:p>
            <a:pPr>
              <a:defRPr/>
            </a:pPr>
            <a:r>
              <a:rPr lang="en-US" sz="2900" dirty="0" smtClean="0">
                <a:latin typeface="+mj-lt"/>
                <a:cs typeface="Times New Roman" pitchFamily="18" charset="0"/>
              </a:rPr>
              <a:t>Houston Advanced Research Center and Rice University</a:t>
            </a:r>
            <a:endParaRPr lang="en-US" sz="2300" dirty="0" smtClean="0">
              <a:latin typeface="+mj-lt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en-US" sz="2600" dirty="0" smtClean="0">
              <a:latin typeface="+mj-lt"/>
              <a:cs typeface="Times New Roman" pitchFamily="18" charset="0"/>
            </a:endParaRPr>
          </a:p>
          <a:p>
            <a:pPr>
              <a:defRPr/>
            </a:pPr>
            <a:r>
              <a:rPr lang="en-US" sz="2600" dirty="0" smtClean="0">
                <a:latin typeface="+mj-lt"/>
                <a:cs typeface="Times New Roman" pitchFamily="18" charset="0"/>
              </a:rPr>
              <a:t>Gulf Coast Hurricanes: Mitigation and Response, Houston, TX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2600" dirty="0" smtClean="0">
                <a:latin typeface="+mj-lt"/>
                <a:cs typeface="Times New Roman" pitchFamily="18" charset="0"/>
              </a:rPr>
              <a:t>April 11, 2012</a:t>
            </a:r>
          </a:p>
          <a:p>
            <a:pPr algn="l" fontAlgn="auto">
              <a:spcAft>
                <a:spcPts val="0"/>
              </a:spcAft>
              <a:defRPr/>
            </a:pPr>
            <a:endParaRPr lang="en-US" sz="2400" dirty="0" smtClean="0">
              <a:latin typeface="+mj-lt"/>
            </a:endParaRPr>
          </a:p>
          <a:p>
            <a:pPr algn="l" fontAlgn="auto">
              <a:spcAft>
                <a:spcPts val="0"/>
              </a:spcAft>
              <a:defRPr/>
            </a:pPr>
            <a:endParaRPr lang="en-US" sz="2400" dirty="0" smtClean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8FF4A1-1541-43E1-8C1F-841C323961A3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609600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Real-Time Data Flow</a:t>
            </a:r>
            <a:endParaRPr lang="en-US" sz="2800" dirty="0" smtClean="0"/>
          </a:p>
        </p:txBody>
      </p:sp>
      <p:grpSp>
        <p:nvGrpSpPr>
          <p:cNvPr id="11" name="Group 10"/>
          <p:cNvGrpSpPr/>
          <p:nvPr/>
        </p:nvGrpSpPr>
        <p:grpSpPr>
          <a:xfrm>
            <a:off x="1676400" y="1676400"/>
            <a:ext cx="6143625" cy="4572000"/>
            <a:chOff x="1676400" y="1676400"/>
            <a:chExt cx="6143625" cy="4572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3581400" y="1676400"/>
              <a:ext cx="2133600" cy="91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1676400" y="2590800"/>
              <a:ext cx="6143625" cy="3657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DF42F8-EC0C-4907-835E-F25613A4DBFB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362200"/>
            <a:ext cx="8229600" cy="1069848"/>
          </a:xfrm>
        </p:spPr>
        <p:txBody>
          <a:bodyPr>
            <a:normAutofit/>
          </a:bodyPr>
          <a:lstStyle/>
          <a:p>
            <a:r>
              <a:rPr lang="en-US" sz="4300" dirty="0" smtClean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tx1"/>
                </a:solidFill>
              </a:rPr>
              <a:t>Storm Risk Calculator Website</a:t>
            </a:r>
            <a:endParaRPr lang="en-US" sz="4300" dirty="0">
              <a:ln w="12700">
                <a:solidFill>
                  <a:schemeClr val="accent2">
                    <a:shade val="90000"/>
                    <a:satMod val="15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2F51D-CD01-4AF1-845D-CDF0C86D901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06984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Storm Risk Calculator Website – Survey Experiment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2400" y="1981200"/>
            <a:ext cx="885825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2F51D-CD01-4AF1-845D-CDF0C86D901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1069848"/>
          </a:xfrm>
        </p:spPr>
        <p:txBody>
          <a:bodyPr/>
          <a:lstStyle/>
          <a:p>
            <a:r>
              <a:rPr lang="en-US" dirty="0" smtClean="0"/>
              <a:t>Pre-Survey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676400"/>
            <a:ext cx="9144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2F51D-CD01-4AF1-845D-CDF0C86D901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069848"/>
          </a:xfrm>
        </p:spPr>
        <p:txBody>
          <a:bodyPr/>
          <a:lstStyle/>
          <a:p>
            <a:r>
              <a:rPr lang="en-US" dirty="0" smtClean="0"/>
              <a:t>Calculator – Address Search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905001"/>
            <a:ext cx="8991600" cy="419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2F51D-CD01-4AF1-845D-CDF0C86D901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069848"/>
          </a:xfrm>
        </p:spPr>
        <p:txBody>
          <a:bodyPr/>
          <a:lstStyle/>
          <a:p>
            <a:r>
              <a:rPr lang="en-US" dirty="0" smtClean="0"/>
              <a:t>Calculator – Risk Maps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2400" y="1752600"/>
            <a:ext cx="8915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2F51D-CD01-4AF1-845D-CDF0C86D9019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8229600" cy="1069848"/>
          </a:xfrm>
        </p:spPr>
        <p:txBody>
          <a:bodyPr/>
          <a:lstStyle/>
          <a:p>
            <a:r>
              <a:rPr lang="en-US" dirty="0" smtClean="0"/>
              <a:t>Calculator Risk Maps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600200"/>
            <a:ext cx="9144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2F51D-CD01-4AF1-845D-CDF0C86D901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069848"/>
          </a:xfrm>
        </p:spPr>
        <p:txBody>
          <a:bodyPr/>
          <a:lstStyle/>
          <a:p>
            <a:r>
              <a:rPr lang="en-US" dirty="0" smtClean="0"/>
              <a:t>Calculator – Risk Maps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600200"/>
            <a:ext cx="9144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2F51D-CD01-4AF1-845D-CDF0C86D9019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069848"/>
          </a:xfrm>
        </p:spPr>
        <p:txBody>
          <a:bodyPr/>
          <a:lstStyle/>
          <a:p>
            <a:r>
              <a:rPr lang="en-US" dirty="0" smtClean="0"/>
              <a:t>Calculator – Risk Maps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600200"/>
            <a:ext cx="9185752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2F51D-CD01-4AF1-845D-CDF0C86D9019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229600" cy="1069848"/>
          </a:xfrm>
        </p:spPr>
        <p:txBody>
          <a:bodyPr/>
          <a:lstStyle/>
          <a:p>
            <a:r>
              <a:rPr lang="en-US" dirty="0" smtClean="0"/>
              <a:t>Calculator – Details page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375410"/>
            <a:ext cx="8991600" cy="5330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2F51D-CD01-4AF1-845D-CDF0C86D9019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Acknowledgements</a:t>
            </a:r>
            <a:endParaRPr lang="en-US" sz="4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768DD-E811-4D09-83B3-F607A88A25B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81000" y="1295400"/>
            <a:ext cx="8229600" cy="4937760"/>
          </a:xfrm>
        </p:spPr>
        <p:txBody>
          <a:bodyPr/>
          <a:lstStyle/>
          <a:p>
            <a:r>
              <a:rPr lang="en-US" dirty="0" smtClean="0"/>
              <a:t>Prof. Philip Bedient</a:t>
            </a:r>
          </a:p>
          <a:p>
            <a:r>
              <a:rPr lang="en-US" dirty="0" smtClean="0"/>
              <a:t>Dr. Nick Fang</a:t>
            </a:r>
          </a:p>
          <a:p>
            <a:r>
              <a:rPr lang="en-US" dirty="0" smtClean="0"/>
              <a:t>Brian </a:t>
            </a:r>
            <a:r>
              <a:rPr lang="en-US" dirty="0" err="1" smtClean="0"/>
              <a:t>Bue</a:t>
            </a:r>
            <a:endParaRPr lang="en-US" dirty="0" smtClean="0"/>
          </a:p>
          <a:p>
            <a:r>
              <a:rPr lang="en-US" dirty="0" smtClean="0"/>
              <a:t>Grant Warnecke</a:t>
            </a:r>
          </a:p>
          <a:p>
            <a:r>
              <a:rPr lang="en-US" dirty="0" smtClean="0"/>
              <a:t>James Winkler</a:t>
            </a:r>
          </a:p>
          <a:p>
            <a:endParaRPr lang="en-US" dirty="0" smtClean="0"/>
          </a:p>
          <a:p>
            <a:r>
              <a:rPr lang="en-US" dirty="0" smtClean="0"/>
              <a:t>Funded By:</a:t>
            </a:r>
          </a:p>
          <a:p>
            <a:pPr lvl="1"/>
            <a:r>
              <a:rPr lang="en-US" dirty="0" smtClean="0"/>
              <a:t>City of Houston-Office of Public Safety and Homeland Security</a:t>
            </a:r>
          </a:p>
          <a:p>
            <a:pPr lvl="1"/>
            <a:r>
              <a:rPr lang="en-US" dirty="0" smtClean="0"/>
              <a:t>National Science Foundation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229600" cy="1069848"/>
          </a:xfrm>
        </p:spPr>
        <p:txBody>
          <a:bodyPr/>
          <a:lstStyle/>
          <a:p>
            <a:r>
              <a:rPr lang="en-US" dirty="0" smtClean="0"/>
              <a:t>Post Survey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6200" y="1524000"/>
            <a:ext cx="8991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2F51D-CD01-4AF1-845D-CDF0C86D9019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0"/>
            <a:ext cx="8229600" cy="1069848"/>
          </a:xfrm>
        </p:spPr>
        <p:txBody>
          <a:bodyPr>
            <a:normAutofit/>
          </a:bodyPr>
          <a:lstStyle/>
          <a:p>
            <a:r>
              <a:rPr lang="en-US" sz="4300" dirty="0" smtClean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tx1"/>
                </a:solidFill>
              </a:rPr>
              <a:t>Analysis of Survey Responses</a:t>
            </a:r>
            <a:endParaRPr lang="en-US" sz="4300" dirty="0">
              <a:ln w="12700">
                <a:solidFill>
                  <a:schemeClr val="accent2">
                    <a:shade val="90000"/>
                    <a:satMod val="15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2F51D-CD01-4AF1-845D-CDF0C86D9019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04800" y="228600"/>
            <a:ext cx="8686800" cy="628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0" y="1752600"/>
            <a:ext cx="2895600" cy="1569660"/>
          </a:xfrm>
          <a:prstGeom prst="rect">
            <a:avLst/>
          </a:prstGeom>
          <a:solidFill>
            <a:srgbClr val="C4E59F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X – axis = Post-survey risk score – pre-survey risk score</a:t>
            </a:r>
          </a:p>
          <a:p>
            <a:endParaRPr lang="en-US" sz="1600" dirty="0" smtClean="0"/>
          </a:p>
          <a:p>
            <a:r>
              <a:rPr lang="en-US" sz="1600" dirty="0" smtClean="0"/>
              <a:t>e.g. “-2” means                 pre-survey= high risk (3), post survey=low risk (1)</a:t>
            </a:r>
            <a:endParaRPr lang="en-US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4343400"/>
            <a:ext cx="2895600" cy="1200329"/>
          </a:xfrm>
          <a:prstGeom prst="rect">
            <a:avLst/>
          </a:prstGeom>
          <a:solidFill>
            <a:srgbClr val="C4E59F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5% of respondents did not answer in pre-survey, but changed their minds after using the website.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914400"/>
            <a:ext cx="2895600" cy="646331"/>
          </a:xfrm>
          <a:prstGeom prst="rect">
            <a:avLst/>
          </a:prstGeom>
          <a:solidFill>
            <a:srgbClr val="C4E59F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/>
              <a:t>Total number of completed surveys = 1370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124200" y="838200"/>
            <a:ext cx="58864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124200" y="3733800"/>
            <a:ext cx="58959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8305800" y="2272"/>
            <a:ext cx="762000" cy="365760"/>
          </a:xfrm>
        </p:spPr>
        <p:txBody>
          <a:bodyPr/>
          <a:lstStyle/>
          <a:p>
            <a:pPr>
              <a:defRPr/>
            </a:pPr>
            <a:fld id="{4202F51D-CD01-4AF1-845D-CDF0C86D9019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4800" y="152400"/>
            <a:ext cx="7620000" cy="6096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US" b="1" dirty="0" smtClean="0"/>
              <a:t>Feedback on the Website </a:t>
            </a:r>
            <a:endParaRPr 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57188" y="828675"/>
            <a:ext cx="842962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2F51D-CD01-4AF1-845D-CDF0C86D9019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/>
          <a:lstStyle/>
          <a:p>
            <a:r>
              <a:rPr lang="en-US" dirty="0" smtClean="0"/>
              <a:t>Ongoing and Future Efforts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32511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Model refinement </a:t>
            </a:r>
          </a:p>
          <a:p>
            <a:pPr lvl="1"/>
            <a:r>
              <a:rPr lang="en-US" dirty="0" smtClean="0"/>
              <a:t>Wind model – HAZUS-based and machine learning</a:t>
            </a:r>
          </a:p>
          <a:p>
            <a:pPr lvl="1"/>
            <a:r>
              <a:rPr lang="en-US" dirty="0" smtClean="0"/>
              <a:t>Power Model –a probabilistic modeling approach for quantifying the hurricane resilience of electric power systems and estimating economic losses. </a:t>
            </a:r>
          </a:p>
          <a:p>
            <a:pPr lvl="2"/>
            <a:r>
              <a:rPr lang="en-US" dirty="0" smtClean="0"/>
              <a:t>a hurricane hazard model, </a:t>
            </a:r>
          </a:p>
          <a:p>
            <a:pPr lvl="2"/>
            <a:r>
              <a:rPr lang="en-US" dirty="0" smtClean="0"/>
              <a:t>component fragility models, </a:t>
            </a:r>
          </a:p>
          <a:p>
            <a:pPr lvl="2"/>
            <a:r>
              <a:rPr lang="en-US" dirty="0" smtClean="0"/>
              <a:t>a hurricane performance response model, </a:t>
            </a:r>
          </a:p>
          <a:p>
            <a:pPr lvl="2"/>
            <a:r>
              <a:rPr lang="en-US" dirty="0" smtClean="0"/>
              <a:t>a system restoration model. </a:t>
            </a:r>
          </a:p>
          <a:p>
            <a:pPr lvl="1"/>
            <a:r>
              <a:rPr lang="en-US" dirty="0" smtClean="0"/>
              <a:t>Rainfall flooding – extended to other watersheds</a:t>
            </a:r>
          </a:p>
          <a:p>
            <a:r>
              <a:rPr lang="en-US" dirty="0" smtClean="0"/>
              <a:t>Second web survey is planned in late April before the website is launched.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8F09EC-5555-4C89-AFDA-076DE695FE1E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</p:spPr>
        <p:txBody>
          <a:bodyPr/>
          <a:lstStyle/>
          <a:p>
            <a:pPr algn="ctr"/>
            <a:r>
              <a:rPr lang="en-US" dirty="0" smtClean="0"/>
              <a:t>Thank you.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124200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Dueñas</a:t>
            </a:r>
            <a:r>
              <a:rPr lang="en-US" dirty="0" smtClean="0"/>
              <a:t>-Osorio, L., </a:t>
            </a:r>
            <a:r>
              <a:rPr lang="en-US" dirty="0" err="1" smtClean="0"/>
              <a:t>Buzcu</a:t>
            </a:r>
            <a:r>
              <a:rPr lang="en-US" dirty="0" smtClean="0"/>
              <a:t>-Guven, B., Stein, R.M., and Subramanian, D. </a:t>
            </a:r>
            <a:r>
              <a:rPr lang="en-US" b="1" dirty="0" smtClean="0"/>
              <a:t>2012</a:t>
            </a:r>
            <a:r>
              <a:rPr lang="en-US" dirty="0" smtClean="0"/>
              <a:t>. “Engineering-based hurricane risk estimates and comparison to perceived risks in storm-prone areas.” </a:t>
            </a:r>
            <a:r>
              <a:rPr lang="en-US" b="1" i="1" dirty="0" smtClean="0"/>
              <a:t>Natural Hazards Review</a:t>
            </a:r>
            <a:r>
              <a:rPr lang="en-US" b="1" dirty="0" smtClean="0"/>
              <a:t>, 13: 45-56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Contact: </a:t>
            </a:r>
          </a:p>
          <a:p>
            <a:pPr>
              <a:buNone/>
            </a:pPr>
            <a:r>
              <a:rPr lang="en-US" dirty="0" smtClean="0"/>
              <a:t>Birnur Guven, </a:t>
            </a:r>
            <a:r>
              <a:rPr lang="en-US" dirty="0" smtClean="0">
                <a:hlinkClick r:id="rId2"/>
              </a:rPr>
              <a:t>bguven@harc.edu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8F09EC-5555-4C89-AFDA-076DE695FE1E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guven\Documents\HurricaneProject\evacuation zone map2.t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29200" y="2301240"/>
            <a:ext cx="3981451" cy="3185160"/>
          </a:xfrm>
          <a:prstGeom prst="rect">
            <a:avLst/>
          </a:prstGeom>
          <a:noFill/>
        </p:spPr>
      </p:pic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762000"/>
          </a:xfrm>
        </p:spPr>
        <p:txBody>
          <a:bodyPr vert="horz" anchor="b">
            <a:normAutofit/>
          </a:bodyPr>
          <a:lstStyle/>
          <a:p>
            <a:r>
              <a:rPr lang="en-US" sz="4000" dirty="0" smtClean="0"/>
              <a:t>Motivation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768DD-E811-4D09-83B3-F607A88A25BD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434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cxnSp>
        <p:nvCxnSpPr>
          <p:cNvPr id="8" name="Straight Arrow Connector 7"/>
          <p:cNvCxnSpPr/>
          <p:nvPr/>
        </p:nvCxnSpPr>
        <p:spPr>
          <a:xfrm flipH="1">
            <a:off x="6858000" y="5029200"/>
            <a:ext cx="8382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562602" y="5943600"/>
            <a:ext cx="2929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Evacuation zip code zones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229602" y="5105401"/>
            <a:ext cx="7015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Zone A</a:t>
            </a:r>
            <a:endParaRPr lang="en-US" sz="1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001002" y="4495801"/>
            <a:ext cx="7072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Zone B</a:t>
            </a:r>
            <a:endParaRPr lang="en-US" sz="1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543802" y="4114801"/>
            <a:ext cx="7072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Zone C</a:t>
            </a:r>
            <a:endParaRPr lang="en-US" sz="1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791201" y="3200401"/>
            <a:ext cx="1943161" cy="3077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Non-evacuation area</a:t>
            </a:r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smtClean="0">
                <a:solidFill>
                  <a:schemeClr val="tx1"/>
                </a:solidFill>
                <a:effectLst/>
              </a:rPr>
              <a:t>Risk Estimation Methodology</a:t>
            </a:r>
            <a:endParaRPr lang="en-US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Storm Surge/ Rainfall Flooding</a:t>
            </a:r>
          </a:p>
          <a:p>
            <a:r>
              <a:rPr lang="en-US" dirty="0" smtClean="0"/>
              <a:t>Wind Damage</a:t>
            </a:r>
          </a:p>
          <a:p>
            <a:r>
              <a:rPr lang="en-US" dirty="0" smtClean="0"/>
              <a:t>Power Outages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26A040-56B0-47A4-B81E-A811B3D1CE2F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76200" y="1143000"/>
          <a:ext cx="8991600" cy="205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0" y="3276600"/>
            <a:ext cx="3867912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5181600" cy="106680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sz="3600" dirty="0" smtClean="0"/>
              <a:t>Estimation of Flood Risk</a:t>
            </a:r>
            <a:endParaRPr lang="en-US" sz="3600" dirty="0"/>
          </a:p>
        </p:txBody>
      </p:sp>
      <p:pic>
        <p:nvPicPr>
          <p:cNvPr id="6" name="Picture 3" descr="C:\Users\bguven\Documents\HurricaneProject\DATASETS\Website_Risk_June2011\flood\cat3.tif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267200" y="3233956"/>
            <a:ext cx="4876801" cy="3624044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0" cstate="screen"/>
          <a:srcRect l="36642"/>
          <a:stretch>
            <a:fillRect/>
          </a:stretch>
        </p:blipFill>
        <p:spPr bwMode="auto">
          <a:xfrm>
            <a:off x="3276600" y="990600"/>
            <a:ext cx="5715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1" cstate="screen"/>
          <a:srcRect r="63675"/>
          <a:stretch>
            <a:fillRect/>
          </a:stretch>
        </p:blipFill>
        <p:spPr bwMode="auto">
          <a:xfrm>
            <a:off x="76200" y="1066801"/>
            <a:ext cx="3276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8F09EC-5555-4C89-AFDA-076DE695FE1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768DD-E811-4D09-83B3-F607A88A25B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792162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sz="3600" dirty="0" smtClean="0"/>
              <a:t>Estimation of risk of wind damage</a:t>
            </a:r>
            <a:endParaRPr lang="en-US" sz="3600" dirty="0"/>
          </a:p>
        </p:txBody>
      </p:sp>
      <p:sp>
        <p:nvSpPr>
          <p:cNvPr id="56" name="Rectangle 55"/>
          <p:cNvSpPr/>
          <p:nvPr/>
        </p:nvSpPr>
        <p:spPr>
          <a:xfrm>
            <a:off x="304800" y="1676400"/>
            <a:ext cx="2209800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Fragility curve based engineering models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59749" y="3581400"/>
            <a:ext cx="643340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62400" y="1178926"/>
            <a:ext cx="3586163" cy="1945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>
            <a:off x="0" y="3352800"/>
            <a:ext cx="9144000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228600" y="4419600"/>
            <a:ext cx="2362199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Machine learning (decision-tree) models</a:t>
            </a:r>
            <a:endParaRPr 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768DD-E811-4D09-83B3-F607A88A25B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715962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sz="3600" dirty="0" smtClean="0"/>
              <a:t>Estimation of risk of wind damage</a:t>
            </a:r>
            <a:endParaRPr lang="en-US" sz="3600" dirty="0"/>
          </a:p>
        </p:txBody>
      </p:sp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658382" y="1030554"/>
            <a:ext cx="6333218" cy="5751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Rectangle 54"/>
          <p:cNvSpPr/>
          <p:nvPr/>
        </p:nvSpPr>
        <p:spPr>
          <a:xfrm>
            <a:off x="228600" y="4419600"/>
            <a:ext cx="2362199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Machine learning (decision-tree) models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304800" y="1676400"/>
            <a:ext cx="2209800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Fragility curve based engineering models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81400" y="762000"/>
            <a:ext cx="1736373" cy="3693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Predicted Risk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629400" y="762000"/>
            <a:ext cx="1787669" cy="3693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Prediction Error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5867400" y="762000"/>
            <a:ext cx="76200" cy="55626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914400"/>
            <a:ext cx="7239000" cy="4269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34000" y="3923159"/>
            <a:ext cx="3810000" cy="288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2400" y="76200"/>
            <a:ext cx="8229600" cy="685800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Prediction of Power Outages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DF42F8-EC0C-4907-835E-F25613A4DBF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85800"/>
            <a:ext cx="8229600" cy="106984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Power Outage Prediction Model Results for Hurricane Ike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28600" y="2209800"/>
            <a:ext cx="4123767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511675" y="2057400"/>
            <a:ext cx="4632325" cy="3470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2F51D-CD01-4AF1-845D-CDF0C86D901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4879</TotalTime>
  <Words>563</Words>
  <Application>Microsoft Office PowerPoint</Application>
  <PresentationFormat>On-screen Show (4:3)</PresentationFormat>
  <Paragraphs>127</Paragraphs>
  <Slides>25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Urban</vt:lpstr>
      <vt:lpstr>Storm Risk Calculator for the City of Houston</vt:lpstr>
      <vt:lpstr>Acknowledgements</vt:lpstr>
      <vt:lpstr>Motivation</vt:lpstr>
      <vt:lpstr>Risk Estimation Methodology</vt:lpstr>
      <vt:lpstr>Estimation of Flood Risk</vt:lpstr>
      <vt:lpstr>Estimation of risk of wind damage</vt:lpstr>
      <vt:lpstr>Estimation of risk of wind damage</vt:lpstr>
      <vt:lpstr>Slide 8</vt:lpstr>
      <vt:lpstr>Power Outage Prediction Model Results for Hurricane Ike</vt:lpstr>
      <vt:lpstr>Slide 10</vt:lpstr>
      <vt:lpstr>Storm Risk Calculator Website</vt:lpstr>
      <vt:lpstr>Storm Risk Calculator Website – Survey Experiment</vt:lpstr>
      <vt:lpstr>Pre-Survey</vt:lpstr>
      <vt:lpstr>Calculator – Address Search</vt:lpstr>
      <vt:lpstr>Calculator – Risk Maps</vt:lpstr>
      <vt:lpstr>Calculator Risk Maps</vt:lpstr>
      <vt:lpstr>Calculator – Risk Maps</vt:lpstr>
      <vt:lpstr>Calculator – Risk Maps</vt:lpstr>
      <vt:lpstr>Calculator – Details page</vt:lpstr>
      <vt:lpstr>Post Survey</vt:lpstr>
      <vt:lpstr>Analysis of Survey Responses</vt:lpstr>
      <vt:lpstr>Slide 22</vt:lpstr>
      <vt:lpstr>Feedback on the Website </vt:lpstr>
      <vt:lpstr>Ongoing and Future Efforts</vt:lpstr>
      <vt:lpstr>Thank you.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stein</dc:creator>
  <cp:lastModifiedBy>Birnur Guven</cp:lastModifiedBy>
  <cp:revision>116</cp:revision>
  <dcterms:created xsi:type="dcterms:W3CDTF">2011-03-10T17:39:32Z</dcterms:created>
  <dcterms:modified xsi:type="dcterms:W3CDTF">2012-04-11T19:26:29Z</dcterms:modified>
</cp:coreProperties>
</file>